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286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4D2DB-7B63-422B-8CB0-ADB840055DF3}" type="datetimeFigureOut">
              <a:rPr lang="en-US"/>
              <a:pPr>
                <a:defRPr/>
              </a:pPr>
              <a:t>12/1/2014</a:t>
            </a:fld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C1405-9365-4A9C-96DF-861A7B6568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9D464-B96E-4677-894D-4BA17BC6CF23}" type="datetimeFigureOut">
              <a:rPr lang="en-US"/>
              <a:pPr>
                <a:defRPr/>
              </a:pPr>
              <a:t>12/1/2014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03B72-B03D-41D9-9C0A-31D117559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3AD98-48D8-4C3F-A2AE-5F18178A39A7}" type="datetimeFigureOut">
              <a:rPr lang="en-US"/>
              <a:pPr>
                <a:defRPr/>
              </a:pPr>
              <a:t>12/1/2014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9CDD4-1F43-42AF-9A29-F7E6667B54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9BA46-ED6C-41B4-BFBA-36FC454C4C97}" type="datetimeFigureOut">
              <a:rPr lang="en-US"/>
              <a:pPr>
                <a:defRPr/>
              </a:pPr>
              <a:t>12/1/2014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86B39-9265-4E99-9D80-A14A0430C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787E9-419E-43C4-A917-34D1769803AC}" type="datetimeFigureOut">
              <a:rPr lang="en-US"/>
              <a:pPr>
                <a:defRPr/>
              </a:pPr>
              <a:t>12/1/2014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6372D-78C4-4B91-A307-C2E85DFBD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674D7-F4DC-493E-89CD-12E07A6D2E87}" type="datetimeFigureOut">
              <a:rPr lang="en-US"/>
              <a:pPr>
                <a:defRPr/>
              </a:pPr>
              <a:t>12/1/2014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53F6A-1649-4075-B7AC-550646A71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07FB6-DB50-46E8-B2E5-B2D7F451F1D4}" type="datetimeFigureOut">
              <a:rPr lang="en-US"/>
              <a:pPr>
                <a:defRPr/>
              </a:pPr>
              <a:t>12/1/2014</a:t>
            </a:fld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52D8F-90BD-4315-BA0B-C4C7A0B22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DDFB1-6770-4E72-A776-229A6E9892B1}" type="datetimeFigureOut">
              <a:rPr lang="en-US"/>
              <a:pPr>
                <a:defRPr/>
              </a:pPr>
              <a:t>12/1/2014</a:t>
            </a:fld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CD289-76D2-4181-B226-54860530FD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11F5E-0825-4DE3-995D-0D3E50F7A568}" type="datetimeFigureOut">
              <a:rPr lang="en-US"/>
              <a:pPr>
                <a:defRPr/>
              </a:pPr>
              <a:t>12/1/2014</a:t>
            </a:fld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96893-CBEA-491F-88F1-DB00ADE22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4A350-A165-4D86-97D2-5D53CE2BC985}" type="datetimeFigureOut">
              <a:rPr lang="en-US"/>
              <a:pPr>
                <a:defRPr/>
              </a:pPr>
              <a:t>12/1/2014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595A-6413-40BB-A614-34B9B50AD3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3B314-75D4-4E20-8777-D9C1541703E3}" type="datetimeFigureOut">
              <a:rPr lang="en-US"/>
              <a:pPr>
                <a:defRPr/>
              </a:pPr>
              <a:t>12/1/2014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510F3-453E-481D-BC6F-D05CF59AA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27651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27652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27653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fld id="{38B756E3-2AE7-4350-AA72-2BBFAC08CE95}" type="datetimeFigureOut">
              <a:rPr lang="en-US"/>
              <a:pPr>
                <a:defRPr/>
              </a:pPr>
              <a:t>12/1/2014</a:t>
            </a:fld>
            <a:endParaRPr lang="en-US"/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4B4F08FA-4B7E-40A4-AF2A-5A98F5535C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imgres?imgurl=http://chattahbox.com/images/2009/09/fdic-logo.jpg&amp;imgrefurl=http://chattahbox.com/business/2009/09/22/fdic-may-ask-banks-to-bailout-insurance-fund/&amp;usg=__DPjTtuLr-SJLP6HEv_WqnWtWApg=&amp;h=378&amp;w=800&amp;sz=179&amp;hl=en&amp;start=1&amp;zoom=1&amp;um=1&amp;itbs=1&amp;tbnid=JG-RyqH8BsgTkM:&amp;tbnh=68&amp;tbnw=143&amp;prev=/images?q=FDIC&amp;um=1&amp;hl=en&amp;safe=active&amp;sa=N&amp;rlz=1T4RNTN_enUS378US394&amp;tbs=isch:1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algn="ctr" eaLnBrk="1" hangingPunct="1"/>
            <a:r>
              <a:rPr lang="en-US" sz="6200" smtClean="0"/>
              <a:t>The New Deal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Food, Clothing and Shelter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Many new governmental policies provided for food, clothing and shelter.</a:t>
            </a:r>
          </a:p>
          <a:p>
            <a:pPr lvl="1" eaLnBrk="1" hangingPunct="1"/>
            <a:r>
              <a:rPr lang="en-US" smtClean="0"/>
              <a:t>Home Owner’s Loan Corporation (HOLC)</a:t>
            </a:r>
          </a:p>
          <a:p>
            <a:pPr lvl="2" eaLnBrk="1" hangingPunct="1"/>
            <a:r>
              <a:rPr lang="en-US" smtClean="0"/>
              <a:t>Provided governmental funding to home owners to prevent foreclosures.</a:t>
            </a:r>
          </a:p>
          <a:p>
            <a:pPr lvl="1" eaLnBrk="1" hangingPunct="1"/>
            <a:r>
              <a:rPr lang="en-US" smtClean="0"/>
              <a:t>Federal Emergency Relief Administration (FERA)</a:t>
            </a:r>
          </a:p>
          <a:p>
            <a:pPr lvl="2" eaLnBrk="1" hangingPunct="1"/>
            <a:r>
              <a:rPr lang="en-US" smtClean="0"/>
              <a:t>$500,000,000 provided by the government for the needy.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New Deal Comes Under Attack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Roosevelt agreed to </a:t>
            </a:r>
            <a:r>
              <a:rPr lang="en-US" b="1" smtClean="0"/>
              <a:t>deficit spending</a:t>
            </a:r>
            <a:r>
              <a:rPr lang="en-US" smtClean="0"/>
              <a:t> to try to end the Great Depression.</a:t>
            </a:r>
          </a:p>
          <a:p>
            <a:pPr lvl="1" eaLnBrk="1" hangingPunct="1"/>
            <a:r>
              <a:rPr lang="en-US" smtClean="0"/>
              <a:t>Deficit Spending- Government spending more money than is coming in.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Roosevelt’s New Deal did not work to end the Depression and many critics began to come to the forefront.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Opposition to the New Deal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Supreme Court</a:t>
            </a:r>
          </a:p>
          <a:p>
            <a:pPr lvl="1" eaLnBrk="1" hangingPunct="1"/>
            <a:r>
              <a:rPr lang="en-US" smtClean="0"/>
              <a:t>Ruled the NIRA as unconstitutional</a:t>
            </a:r>
          </a:p>
          <a:p>
            <a:pPr lvl="2" eaLnBrk="1" hangingPunct="1"/>
            <a:r>
              <a:rPr lang="en-US" smtClean="0"/>
              <a:t>Declared it violated the checks and balance system.</a:t>
            </a:r>
          </a:p>
          <a:p>
            <a:pPr lvl="1" eaLnBrk="1" hangingPunct="1"/>
            <a:r>
              <a:rPr lang="en-US" smtClean="0"/>
              <a:t>Struck down the AAA</a:t>
            </a:r>
          </a:p>
          <a:p>
            <a:pPr lvl="2" eaLnBrk="1" hangingPunct="1"/>
            <a:r>
              <a:rPr lang="en-US" smtClean="0"/>
              <a:t>Declared agriculture should be regulated by states and not the federal government.</a:t>
            </a:r>
          </a:p>
          <a:p>
            <a:pPr lvl="2" eaLnBrk="1" hangingPunct="1">
              <a:buFont typeface="Wingdings" pitchFamily="2" charset="2"/>
              <a:buNone/>
            </a:pPr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Three Fiery Critics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200" smtClean="0"/>
              <a:t>Father Charles Coughlin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000" smtClean="0"/>
              <a:t>Roman Catholic Priest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000" smtClean="0"/>
              <a:t>Famous radio show that opposed FDR and the New Deal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200" smtClean="0"/>
              <a:t>Dr. Francis Townsend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000" smtClean="0"/>
              <a:t>Physician in Long Beach California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000" smtClean="0"/>
              <a:t>Argued that Roosevelt was not doing enough to help the poor and elderly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200" smtClean="0"/>
              <a:t>Senator Huey Long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000" smtClean="0"/>
              <a:t>Originally supported the New Deal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000" smtClean="0"/>
              <a:t>Proposed a nation-wide social program called “Share our Wealth”</a:t>
            </a:r>
          </a:p>
          <a:p>
            <a:pPr marL="990600" lvl="1" indent="-533400" eaLnBrk="1" hangingPunct="1">
              <a:lnSpc>
                <a:spcPct val="90000"/>
              </a:lnSpc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Second New Deal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After the first “New Deal”:</a:t>
            </a:r>
          </a:p>
          <a:p>
            <a:pPr lvl="1"/>
            <a:r>
              <a:rPr lang="en-US" smtClean="0"/>
              <a:t>The economy had not significantly turned around</a:t>
            </a:r>
          </a:p>
          <a:p>
            <a:pPr lvl="1"/>
            <a:r>
              <a:rPr lang="en-US" smtClean="0"/>
              <a:t>Unemployment was still extremely high</a:t>
            </a:r>
          </a:p>
          <a:p>
            <a:pPr lvl="1"/>
            <a:r>
              <a:rPr lang="en-US" smtClean="0"/>
              <a:t>His programs established during the 1</a:t>
            </a:r>
            <a:r>
              <a:rPr lang="en-US" baseline="30000" smtClean="0"/>
              <a:t>st</a:t>
            </a:r>
            <a:r>
              <a:rPr lang="en-US" smtClean="0"/>
              <a:t> new deal had not worked the way FDR intended.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Second Hundred Days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2</a:t>
            </a:r>
            <a:r>
              <a:rPr lang="en-US" baseline="30000" smtClean="0"/>
              <a:t>nd</a:t>
            </a:r>
            <a:r>
              <a:rPr lang="en-US" smtClean="0"/>
              <a:t> New Deal</a:t>
            </a:r>
          </a:p>
          <a:p>
            <a:pPr lvl="1"/>
            <a:r>
              <a:rPr lang="en-US" smtClean="0"/>
              <a:t>Called for more extensive relief for farmers and workers.</a:t>
            </a:r>
          </a:p>
          <a:p>
            <a:r>
              <a:rPr lang="en-US" smtClean="0"/>
              <a:t>Eleanor Roosevelt </a:t>
            </a:r>
          </a:p>
          <a:p>
            <a:pPr lvl="1"/>
            <a:r>
              <a:rPr lang="en-US" smtClean="0"/>
              <a:t>FDR’s wife</a:t>
            </a:r>
          </a:p>
          <a:p>
            <a:pPr lvl="1"/>
            <a:r>
              <a:rPr lang="en-US" smtClean="0"/>
              <a:t>Humanitarian</a:t>
            </a:r>
          </a:p>
          <a:p>
            <a:pPr lvl="1"/>
            <a:r>
              <a:rPr lang="en-US" smtClean="0"/>
              <a:t>Traveled the country trying to provide relief for suffering Americans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Reelecting FDR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1936 Presidential Election</a:t>
            </a:r>
          </a:p>
          <a:p>
            <a:pPr lvl="1"/>
            <a:r>
              <a:rPr lang="en-US" smtClean="0"/>
              <a:t>The 2</a:t>
            </a:r>
            <a:r>
              <a:rPr lang="en-US" baseline="30000" smtClean="0"/>
              <a:t>nd</a:t>
            </a:r>
            <a:r>
              <a:rPr lang="en-US" smtClean="0"/>
              <a:t> New Deal was under way</a:t>
            </a:r>
          </a:p>
          <a:p>
            <a:pPr lvl="1"/>
            <a:r>
              <a:rPr lang="en-US" smtClean="0"/>
              <a:t>FDR won again in a landslide</a:t>
            </a:r>
          </a:p>
          <a:p>
            <a:pPr lvl="1"/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election in history where the majority of African Americans voted democrat.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Helping Farmers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Focusing on the Farms</a:t>
            </a:r>
          </a:p>
          <a:p>
            <a:pPr lvl="1"/>
            <a:r>
              <a:rPr lang="en-US" smtClean="0"/>
              <a:t>When the Supreme Court shot down the (AAA) in 1936, Congress passed another law to replace it:</a:t>
            </a:r>
          </a:p>
          <a:p>
            <a:r>
              <a:rPr lang="en-US" b="1" smtClean="0"/>
              <a:t>Soil Conservation  and Domestic Allotment Act</a:t>
            </a:r>
          </a:p>
          <a:p>
            <a:pPr lvl="1"/>
            <a:r>
              <a:rPr lang="en-US" smtClean="0"/>
              <a:t>Paid farmers for cutting production and practicing soil conservation methods.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Helping Farmers Continued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2</a:t>
            </a:r>
            <a:r>
              <a:rPr lang="en-US" baseline="30000" smtClean="0"/>
              <a:t>nd</a:t>
            </a:r>
            <a:r>
              <a:rPr lang="en-US" smtClean="0"/>
              <a:t> AAA</a:t>
            </a:r>
          </a:p>
          <a:p>
            <a:pPr lvl="1"/>
            <a:r>
              <a:rPr lang="en-US" smtClean="0"/>
              <a:t>Congress passes the 2</a:t>
            </a:r>
            <a:r>
              <a:rPr lang="en-US" baseline="30000" smtClean="0"/>
              <a:t>nd</a:t>
            </a:r>
            <a:r>
              <a:rPr lang="en-US" smtClean="0"/>
              <a:t> AAA</a:t>
            </a:r>
          </a:p>
          <a:p>
            <a:pPr lvl="1"/>
            <a:r>
              <a:rPr lang="en-US" smtClean="0"/>
              <a:t>The supreme court approved this AAA </a:t>
            </a:r>
            <a:r>
              <a:rPr lang="en-US" sz="1600" smtClean="0"/>
              <a:t>(the processing tax to pay for farm subsidies was removed)</a:t>
            </a:r>
          </a:p>
          <a:p>
            <a:r>
              <a:rPr lang="en-US" smtClean="0"/>
              <a:t>Farm Security Administration</a:t>
            </a:r>
          </a:p>
          <a:p>
            <a:pPr lvl="1"/>
            <a:r>
              <a:rPr lang="en-US" smtClean="0"/>
              <a:t>Est. 1937</a:t>
            </a:r>
          </a:p>
          <a:p>
            <a:pPr lvl="2"/>
            <a:r>
              <a:rPr lang="en-US" smtClean="0"/>
              <a:t>Loaned more than 1 billion to help tenant farmers and migrant workers.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Electing FDR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sz="half" idx="4294967295"/>
          </p:nvPr>
        </p:nvSpPr>
        <p:spPr>
          <a:xfrm>
            <a:off x="533400" y="1828800"/>
            <a:ext cx="4000500" cy="4038600"/>
          </a:xfrm>
        </p:spPr>
        <p:txBody>
          <a:bodyPr/>
          <a:lstStyle/>
          <a:p>
            <a:pPr eaLnBrk="1" hangingPunct="1"/>
            <a:r>
              <a:rPr lang="en-US" sz="2700" smtClean="0"/>
              <a:t>Franklin Delano Roosevelt</a:t>
            </a:r>
          </a:p>
          <a:p>
            <a:pPr lvl="1" eaLnBrk="1" hangingPunct="1"/>
            <a:r>
              <a:rPr lang="en-US" sz="2200" smtClean="0"/>
              <a:t>Beats Hoover in the 1932 election in a landslide</a:t>
            </a:r>
          </a:p>
          <a:p>
            <a:pPr lvl="1" eaLnBrk="1" hangingPunct="1"/>
            <a:r>
              <a:rPr lang="en-US" sz="2200" smtClean="0"/>
              <a:t>Americans place all their hope in FDR to cure unemployment and poverty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200" smtClean="0"/>
          </a:p>
        </p:txBody>
      </p:sp>
      <p:pic>
        <p:nvPicPr>
          <p:cNvPr id="16387" name="Picture 7" descr="fdr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970463" y="1828800"/>
            <a:ext cx="3432175" cy="4038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Roosevelt Extends Relief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Works Progress Administration (WPA)</a:t>
            </a:r>
          </a:p>
          <a:p>
            <a:pPr lvl="1"/>
            <a:r>
              <a:rPr lang="en-US" smtClean="0"/>
              <a:t>Established to help young men and professionals find work.</a:t>
            </a:r>
          </a:p>
          <a:p>
            <a:pPr lvl="2"/>
            <a:r>
              <a:rPr lang="en-US" smtClean="0"/>
              <a:t>Run by Harry Hopkins</a:t>
            </a:r>
          </a:p>
          <a:p>
            <a:pPr lvl="1"/>
            <a:r>
              <a:rPr lang="en-US" smtClean="0"/>
              <a:t>Between 1935 and 1943</a:t>
            </a:r>
          </a:p>
          <a:p>
            <a:pPr lvl="2"/>
            <a:r>
              <a:rPr lang="en-US" smtClean="0"/>
              <a:t>Spent $11 billion to give jobs to more than 8 million.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WPA and NYA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153400" cy="4038600"/>
          </a:xfrm>
        </p:spPr>
        <p:txBody>
          <a:bodyPr/>
          <a:lstStyle/>
          <a:p>
            <a:r>
              <a:rPr lang="en-US" sz="2400" smtClean="0"/>
              <a:t>WPA Workers Built</a:t>
            </a:r>
          </a:p>
          <a:p>
            <a:pPr lvl="1"/>
            <a:r>
              <a:rPr lang="en-US" sz="2400" smtClean="0"/>
              <a:t>850 airports</a:t>
            </a:r>
          </a:p>
          <a:p>
            <a:pPr lvl="1"/>
            <a:r>
              <a:rPr lang="en-US" sz="2400" smtClean="0"/>
              <a:t>Constructed and repaired 651,000 miles of roads</a:t>
            </a:r>
          </a:p>
          <a:p>
            <a:pPr lvl="1"/>
            <a:r>
              <a:rPr lang="en-US" sz="2400" smtClean="0"/>
              <a:t>125,000 new public buildings</a:t>
            </a:r>
          </a:p>
          <a:p>
            <a:r>
              <a:rPr lang="en-US" sz="2400" smtClean="0"/>
              <a:t>National Youth Administration (NYA)</a:t>
            </a:r>
          </a:p>
          <a:p>
            <a:pPr lvl="1"/>
            <a:r>
              <a:rPr lang="en-US" sz="2400" smtClean="0"/>
              <a:t>Provided jobs, education, counseling and recreation for young people.</a:t>
            </a:r>
          </a:p>
          <a:p>
            <a:pPr lvl="1"/>
            <a:r>
              <a:rPr lang="en-US" sz="2400" smtClean="0"/>
              <a:t>Provided student aid for high school and college graduates.</a:t>
            </a:r>
          </a:p>
          <a:p>
            <a:pPr lvl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Improving Labor Conditions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Wagner Act (National Labor Relations Board)</a:t>
            </a:r>
          </a:p>
          <a:p>
            <a:pPr lvl="1"/>
            <a:r>
              <a:rPr lang="en-US" smtClean="0"/>
              <a:t>One of the first reforms of the 2</a:t>
            </a:r>
            <a:r>
              <a:rPr lang="en-US" baseline="30000" smtClean="0"/>
              <a:t>nd</a:t>
            </a:r>
            <a:r>
              <a:rPr lang="en-US" smtClean="0"/>
              <a:t> New Deal</a:t>
            </a:r>
          </a:p>
          <a:p>
            <a:pPr lvl="1"/>
            <a:r>
              <a:rPr lang="en-US" smtClean="0"/>
              <a:t>Sponsored by Senator Robert Wagner of NY</a:t>
            </a:r>
          </a:p>
          <a:p>
            <a:pPr lvl="1"/>
            <a:r>
              <a:rPr lang="en-US" smtClean="0"/>
              <a:t>Est. that the federal government would protect the rights of workers to join labor unions.</a:t>
            </a:r>
          </a:p>
          <a:p>
            <a:pPr lvl="1"/>
            <a:r>
              <a:rPr lang="en-US" smtClean="0"/>
              <a:t>Prohibited unfair labor practices</a:t>
            </a:r>
          </a:p>
          <a:p>
            <a:pPr lvl="2"/>
            <a:r>
              <a:rPr lang="en-US" smtClean="0"/>
              <a:t>(Threatening workers, firing union members)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Social Security Act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Social Security</a:t>
            </a:r>
          </a:p>
          <a:p>
            <a:pPr lvl="1"/>
            <a:r>
              <a:rPr lang="en-US" smtClean="0"/>
              <a:t>Three major parts to the Act</a:t>
            </a:r>
          </a:p>
          <a:p>
            <a:pPr marL="1371600" lvl="2" indent="-457200">
              <a:buFont typeface="Times New Roman" pitchFamily="18" charset="0"/>
              <a:buAutoNum type="arabicPeriod"/>
            </a:pPr>
            <a:r>
              <a:rPr lang="en-US" smtClean="0"/>
              <a:t>Old-age insurance for retirees 65 or older and their spouses</a:t>
            </a:r>
          </a:p>
          <a:p>
            <a:pPr marL="1371600" lvl="2" indent="-457200">
              <a:buFont typeface="Times New Roman" pitchFamily="18" charset="0"/>
              <a:buAutoNum type="arabicPeriod"/>
            </a:pPr>
            <a:r>
              <a:rPr lang="en-US" smtClean="0"/>
              <a:t>Unemployment Compensation System</a:t>
            </a:r>
          </a:p>
          <a:p>
            <a:pPr marL="1371600" lvl="2" indent="-457200">
              <a:buFont typeface="Times New Roman" pitchFamily="18" charset="0"/>
              <a:buAutoNum type="arabicPeriod"/>
            </a:pPr>
            <a:r>
              <a:rPr lang="en-US" smtClean="0"/>
              <a:t>Aid to families with dependent children and the disabled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Expanding Utilities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1935</a:t>
            </a:r>
          </a:p>
          <a:p>
            <a:pPr lvl="1"/>
            <a:r>
              <a:rPr lang="en-US" smtClean="0"/>
              <a:t>Only 12.6% of Americas farms had electricity</a:t>
            </a:r>
          </a:p>
          <a:p>
            <a:pPr lvl="1"/>
            <a:r>
              <a:rPr lang="en-US" smtClean="0"/>
              <a:t>Roosevelt establishes </a:t>
            </a:r>
            <a:r>
              <a:rPr lang="en-US" b="1" smtClean="0"/>
              <a:t>Rural Electrification Administration (REA)</a:t>
            </a:r>
          </a:p>
          <a:p>
            <a:pPr lvl="1"/>
            <a:r>
              <a:rPr lang="en-US" smtClean="0"/>
              <a:t>Financed and brought electricity to isolated areas.</a:t>
            </a:r>
          </a:p>
          <a:p>
            <a:pPr lvl="1"/>
            <a:r>
              <a:rPr lang="en-US" smtClean="0"/>
              <a:t>90 percent of American homes had electricity by 1940.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New Deal Affects Many 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New Deal Brings New Opportunities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Women Make Their Mark</a:t>
            </a:r>
          </a:p>
          <a:p>
            <a:pPr lvl="1"/>
            <a:r>
              <a:rPr lang="en-US" sz="2000" smtClean="0"/>
              <a:t>Francis Perkins</a:t>
            </a:r>
          </a:p>
          <a:p>
            <a:pPr lvl="2"/>
            <a:r>
              <a:rPr lang="en-US" sz="2000" smtClean="0"/>
              <a:t>1</a:t>
            </a:r>
            <a:r>
              <a:rPr lang="en-US" sz="2000" baseline="30000" smtClean="0"/>
              <a:t>st</a:t>
            </a:r>
            <a:r>
              <a:rPr lang="en-US" sz="2000" smtClean="0"/>
              <a:t> ever female cabinet member (Secretary of Labor)</a:t>
            </a:r>
          </a:p>
          <a:p>
            <a:pPr lvl="1"/>
            <a:r>
              <a:rPr lang="en-US" sz="2000" smtClean="0"/>
              <a:t>Eleanor Roosevelt</a:t>
            </a:r>
          </a:p>
          <a:p>
            <a:pPr lvl="2"/>
            <a:r>
              <a:rPr lang="en-US" sz="2000" smtClean="0"/>
              <a:t>Helped her husband gain the support of many women voters.</a:t>
            </a:r>
          </a:p>
          <a:p>
            <a:endParaRPr lang="en-US" sz="2000" smtClean="0"/>
          </a:p>
          <a:p>
            <a:r>
              <a:rPr lang="en-US" sz="2000" smtClean="0"/>
              <a:t>However women still faced discrimination</a:t>
            </a:r>
          </a:p>
          <a:p>
            <a:pPr lvl="1"/>
            <a:r>
              <a:rPr lang="en-US" sz="2000" smtClean="0"/>
              <a:t>A poll taken in 1936 showed that 80% of Americans felt women should not work if their husbands had a job.</a:t>
            </a:r>
          </a:p>
          <a:p>
            <a:pPr lvl="1"/>
            <a:r>
              <a:rPr lang="en-US" sz="2000" smtClean="0"/>
              <a:t>People thought women were taking jobs away from the men.</a:t>
            </a:r>
          </a:p>
          <a:p>
            <a:pPr lvl="2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African American Activism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smtClean="0"/>
              <a:t>During FDR’s administration over 100 African Americans were appointed to high-ranking government positions.</a:t>
            </a:r>
          </a:p>
          <a:p>
            <a:pPr lvl="1"/>
            <a:endParaRPr lang="en-US" sz="2000" smtClean="0"/>
          </a:p>
          <a:p>
            <a:pPr lvl="1"/>
            <a:r>
              <a:rPr lang="en-US" sz="2000" b="1" smtClean="0"/>
              <a:t>Mary McLeod Bethune</a:t>
            </a:r>
          </a:p>
          <a:p>
            <a:pPr lvl="2"/>
            <a:r>
              <a:rPr lang="en-US" smtClean="0"/>
              <a:t>Educator</a:t>
            </a:r>
          </a:p>
          <a:p>
            <a:pPr lvl="2"/>
            <a:r>
              <a:rPr lang="en-US" smtClean="0"/>
              <a:t>Dedicated to promoting opportunities for young African Americans</a:t>
            </a:r>
          </a:p>
          <a:p>
            <a:pPr lvl="2"/>
            <a:endParaRPr lang="en-US" smtClean="0"/>
          </a:p>
        </p:txBody>
      </p:sp>
      <p:sp>
        <p:nvSpPr>
          <p:cNvPr id="41987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FDR Fails to Support Civil Rights</a:t>
            </a:r>
          </a:p>
        </p:txBody>
      </p:sp>
      <p:sp>
        <p:nvSpPr>
          <p:cNvPr id="43010" name="Rectangle 6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FDR Never fully supported civil rights for African Americans</a:t>
            </a:r>
          </a:p>
          <a:p>
            <a:pPr lvl="1"/>
            <a:r>
              <a:rPr lang="en-US" smtClean="0"/>
              <a:t>Did not want to upset white, southern democrats.</a:t>
            </a:r>
          </a:p>
          <a:p>
            <a:pPr lvl="1"/>
            <a:r>
              <a:rPr lang="en-US" smtClean="0"/>
              <a:t>Refused to sign anti-lynching bills</a:t>
            </a:r>
          </a:p>
          <a:p>
            <a:pPr lvl="1"/>
            <a:r>
              <a:rPr lang="en-US" smtClean="0"/>
              <a:t>Many of the new deal policies discriminated against African Americans</a:t>
            </a:r>
          </a:p>
          <a:p>
            <a:pPr lvl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Mexican-American Fortunes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Mexican Americans</a:t>
            </a:r>
          </a:p>
          <a:p>
            <a:pPr lvl="1"/>
            <a:r>
              <a:rPr lang="en-US" smtClean="0"/>
              <a:t>Generally supported the New Deal</a:t>
            </a:r>
          </a:p>
          <a:p>
            <a:pPr lvl="1"/>
            <a:r>
              <a:rPr lang="en-US" smtClean="0"/>
              <a:t>Received even lower wages and treatment than African Americans</a:t>
            </a:r>
          </a:p>
          <a:p>
            <a:pPr lvl="1"/>
            <a:r>
              <a:rPr lang="en-US" smtClean="0"/>
              <a:t>Made about 9 cents an hour</a:t>
            </a:r>
          </a:p>
          <a:p>
            <a:pPr lvl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Waiting For Roosevelt to Take Over</a:t>
            </a:r>
          </a:p>
        </p:txBody>
      </p:sp>
      <p:sp>
        <p:nvSpPr>
          <p:cNvPr id="17410" name="Content Placeholder 5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After the election in November:</a:t>
            </a:r>
          </a:p>
          <a:p>
            <a:pPr lvl="1" eaLnBrk="1" hangingPunct="1"/>
            <a:r>
              <a:rPr lang="en-US" smtClean="0"/>
              <a:t>Americans had to wait four months for FDR to take over</a:t>
            </a:r>
          </a:p>
          <a:p>
            <a:pPr lvl="1" eaLnBrk="1" hangingPunct="1"/>
            <a:r>
              <a:rPr lang="en-US" smtClean="0"/>
              <a:t>The 20</a:t>
            </a:r>
            <a:r>
              <a:rPr lang="en-US" baseline="30000" smtClean="0"/>
              <a:t>th</a:t>
            </a:r>
            <a:r>
              <a:rPr lang="en-US" smtClean="0"/>
              <a:t> amendment was not ratified until 1933</a:t>
            </a:r>
          </a:p>
          <a:p>
            <a:pPr lvl="2" eaLnBrk="1" hangingPunct="1"/>
            <a:r>
              <a:rPr lang="en-US" smtClean="0"/>
              <a:t>Stated that Presidents were to be inaugurated in January</a:t>
            </a:r>
          </a:p>
          <a:p>
            <a:pPr lvl="1" eaLnBrk="1" hangingPunct="1"/>
            <a:r>
              <a:rPr lang="en-US" smtClean="0"/>
              <a:t>FDR had to wait until March to become President.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Native Americans Gain Support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Natives</a:t>
            </a:r>
          </a:p>
          <a:p>
            <a:pPr lvl="1"/>
            <a:r>
              <a:rPr lang="en-US" smtClean="0"/>
              <a:t>Received strong support from the New Deal</a:t>
            </a:r>
          </a:p>
          <a:p>
            <a:pPr lvl="1"/>
            <a:endParaRPr lang="en-US" smtClean="0"/>
          </a:p>
          <a:p>
            <a:r>
              <a:rPr lang="en-US" smtClean="0"/>
              <a:t>FDR appointed </a:t>
            </a:r>
            <a:r>
              <a:rPr lang="en-US" b="1" u="sng" smtClean="0"/>
              <a:t>John Collier</a:t>
            </a:r>
            <a:r>
              <a:rPr lang="en-US" smtClean="0"/>
              <a:t> as commissioner of Indian Affairs</a:t>
            </a:r>
          </a:p>
          <a:p>
            <a:pPr lvl="1"/>
            <a:r>
              <a:rPr lang="en-US" smtClean="0"/>
              <a:t>Created Indian Reorganization Act of 1934.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Indian Reorganization Act of 1934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90550" indent="-590550"/>
            <a:r>
              <a:rPr lang="en-US" smtClean="0"/>
              <a:t>IRA of ’34</a:t>
            </a:r>
          </a:p>
          <a:p>
            <a:pPr marL="952500" lvl="1" indent="-495300"/>
            <a:r>
              <a:rPr lang="en-US" smtClean="0"/>
              <a:t>Moved for autonomy and not assimilation of African Americans</a:t>
            </a:r>
          </a:p>
          <a:p>
            <a:pPr marL="1371600" lvl="2" indent="-457200">
              <a:buFont typeface="Wingdings" pitchFamily="2" charset="2"/>
              <a:buAutoNum type="arabicPeriod"/>
            </a:pPr>
            <a:r>
              <a:rPr lang="en-US" smtClean="0"/>
              <a:t>Economic- Native American Lands would belong to the entire tribe.</a:t>
            </a:r>
          </a:p>
          <a:p>
            <a:pPr marL="1371600" lvl="2" indent="-457200">
              <a:buFont typeface="Wingdings" pitchFamily="2" charset="2"/>
              <a:buAutoNum type="arabicPeriod"/>
            </a:pPr>
            <a:r>
              <a:rPr lang="en-US" smtClean="0"/>
              <a:t>Cultural- Children could attend school on the reservation.</a:t>
            </a:r>
          </a:p>
          <a:p>
            <a:pPr marL="1371600" lvl="2" indent="-457200">
              <a:buFont typeface="Wingdings" pitchFamily="2" charset="2"/>
              <a:buAutoNum type="arabicPeriod"/>
            </a:pPr>
            <a:r>
              <a:rPr lang="en-US" smtClean="0"/>
              <a:t>Political- Given permission to elect tribal councils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FDR Creates the New Deal Coalition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New Deal Coalition</a:t>
            </a:r>
          </a:p>
          <a:p>
            <a:pPr lvl="1"/>
            <a:r>
              <a:rPr lang="en-US" smtClean="0"/>
              <a:t>An alignment of diverse groups that supported the democratic party.</a:t>
            </a:r>
          </a:p>
          <a:p>
            <a:pPr lvl="2"/>
            <a:r>
              <a:rPr lang="en-US" smtClean="0"/>
              <a:t>Included</a:t>
            </a:r>
          </a:p>
          <a:p>
            <a:pPr lvl="3"/>
            <a:r>
              <a:rPr lang="en-US" smtClean="0"/>
              <a:t>African Americans</a:t>
            </a:r>
          </a:p>
          <a:p>
            <a:pPr lvl="3"/>
            <a:r>
              <a:rPr lang="en-US" smtClean="0"/>
              <a:t>Southern Whites</a:t>
            </a:r>
          </a:p>
          <a:p>
            <a:pPr lvl="3"/>
            <a:r>
              <a:rPr lang="en-US" smtClean="0"/>
              <a:t>Various Urban 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Labor Union Flourish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Union conditions</a:t>
            </a:r>
          </a:p>
          <a:p>
            <a:pPr lvl="1"/>
            <a:r>
              <a:rPr lang="en-US" smtClean="0"/>
              <a:t>Better wages</a:t>
            </a:r>
          </a:p>
          <a:p>
            <a:pPr lvl="1"/>
            <a:r>
              <a:rPr lang="en-US" smtClean="0"/>
              <a:t>Shorter days</a:t>
            </a:r>
          </a:p>
          <a:p>
            <a:pPr lvl="1"/>
            <a:r>
              <a:rPr lang="en-US" smtClean="0"/>
              <a:t>Increased bargaining power</a:t>
            </a:r>
          </a:p>
          <a:p>
            <a:pPr lvl="1"/>
            <a:endParaRPr lang="en-US" smtClean="0"/>
          </a:p>
          <a:p>
            <a:r>
              <a:rPr lang="en-US" smtClean="0"/>
              <a:t>Unions contributed campaign funds to FDR because he supported their rights.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Labor Unions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Between 1933-1941</a:t>
            </a:r>
          </a:p>
          <a:p>
            <a:pPr lvl="1"/>
            <a:r>
              <a:rPr lang="en-US" smtClean="0"/>
              <a:t>Union membership grew from 3 million to 10 million</a:t>
            </a:r>
          </a:p>
          <a:p>
            <a:r>
              <a:rPr lang="en-US" smtClean="0"/>
              <a:t>Major Union Tactic</a:t>
            </a:r>
          </a:p>
          <a:p>
            <a:pPr lvl="1"/>
            <a:r>
              <a:rPr lang="en-US" b="1" smtClean="0"/>
              <a:t>Sit Down Strikes</a:t>
            </a:r>
          </a:p>
          <a:p>
            <a:pPr lvl="2"/>
            <a:r>
              <a:rPr lang="en-US" smtClean="0"/>
              <a:t>Instead of leaving their jobs, they would stay inside the plants and sit down on the factory floor.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The New Deal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New Deal</a:t>
            </a:r>
          </a:p>
          <a:p>
            <a:pPr lvl="1" eaLnBrk="1" hangingPunct="1"/>
            <a:r>
              <a:rPr lang="en-US" smtClean="0"/>
              <a:t>Roosevelt's program designed to alleviate the Great Depression.</a:t>
            </a:r>
          </a:p>
          <a:p>
            <a:pPr lvl="1" eaLnBrk="1" hangingPunct="1"/>
            <a:r>
              <a:rPr lang="en-US" smtClean="0"/>
              <a:t>Focused on three general goals:</a:t>
            </a:r>
          </a:p>
          <a:p>
            <a:pPr marL="1371600" lvl="2" indent="-457200" eaLnBrk="1" hangingPunct="1">
              <a:buFont typeface="Calibri" pitchFamily="34" charset="0"/>
              <a:buAutoNum type="arabicPeriod"/>
            </a:pPr>
            <a:r>
              <a:rPr lang="en-US" smtClean="0"/>
              <a:t>Relief for the needy</a:t>
            </a:r>
          </a:p>
          <a:p>
            <a:pPr marL="1371600" lvl="2" indent="-457200" eaLnBrk="1" hangingPunct="1">
              <a:buFont typeface="Calibri" pitchFamily="34" charset="0"/>
              <a:buAutoNum type="arabicPeriod"/>
            </a:pPr>
            <a:r>
              <a:rPr lang="en-US" smtClean="0"/>
              <a:t>Economic Recovery</a:t>
            </a:r>
          </a:p>
          <a:p>
            <a:pPr marL="1371600" lvl="2" indent="-457200" eaLnBrk="1" hangingPunct="1">
              <a:buFont typeface="Calibri" pitchFamily="34" charset="0"/>
              <a:buAutoNum type="arabicPeriod"/>
            </a:pPr>
            <a:r>
              <a:rPr lang="en-US" smtClean="0"/>
              <a:t>Financial Reform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The Hundred Days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“Hundred Days”</a:t>
            </a:r>
          </a:p>
          <a:p>
            <a:pPr lvl="1" eaLnBrk="1" hangingPunct="1"/>
            <a:r>
              <a:rPr lang="en-US" smtClean="0"/>
              <a:t>The first hundred days of the Roosevelt administration</a:t>
            </a:r>
          </a:p>
          <a:p>
            <a:pPr lvl="1" eaLnBrk="1" hangingPunct="1"/>
            <a:r>
              <a:rPr lang="en-US" smtClean="0"/>
              <a:t>Congress passes 15 new pieces of Legislation</a:t>
            </a:r>
          </a:p>
          <a:p>
            <a:pPr lvl="2" eaLnBrk="1" hangingPunct="1"/>
            <a:r>
              <a:rPr lang="en-US" smtClean="0"/>
              <a:t>Most of the new laws expanded the power of the Federal Government</a:t>
            </a:r>
          </a:p>
          <a:p>
            <a:pPr lvl="1" eaLnBrk="1" hangingPunct="1"/>
            <a:r>
              <a:rPr lang="en-US" u="sng" smtClean="0"/>
              <a:t>Roosevelt’s first act as President was bank reform.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smtClean="0"/>
              <a:t>An Important Fireside Chat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Fireside Chats</a:t>
            </a:r>
          </a:p>
          <a:p>
            <a:pPr lvl="1" eaLnBrk="1" hangingPunct="1"/>
            <a:r>
              <a:rPr lang="en-US" smtClean="0"/>
              <a:t>A set of presidential addresses given by FDR intended to make Americans feel as if he were speaking to them personally.</a:t>
            </a:r>
          </a:p>
          <a:p>
            <a:pPr lvl="1" eaLnBrk="1" hangingPunct="1"/>
            <a:r>
              <a:rPr lang="en-US" smtClean="0"/>
              <a:t>His 1</a:t>
            </a:r>
            <a:r>
              <a:rPr lang="en-US" baseline="30000" smtClean="0"/>
              <a:t>st</a:t>
            </a:r>
            <a:r>
              <a:rPr lang="en-US" smtClean="0"/>
              <a:t> fireside chat was aimed at convincing Americans to keep their money in banks.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 idx="4294967295"/>
          </p:nvPr>
        </p:nvSpPr>
        <p:spPr>
          <a:xfrm>
            <a:off x="533400" y="304800"/>
            <a:ext cx="8153400" cy="1143000"/>
          </a:xfrm>
        </p:spPr>
        <p:txBody>
          <a:bodyPr anchor="ctr"/>
          <a:lstStyle/>
          <a:p>
            <a:pPr eaLnBrk="1" hangingPunct="1"/>
            <a:r>
              <a:rPr lang="en-US" smtClean="0"/>
              <a:t>Regulating Banking and Finance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14500"/>
            <a:ext cx="8153400" cy="4038600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2300" smtClean="0"/>
              <a:t>Glass-Steagall Act</a:t>
            </a:r>
          </a:p>
          <a:p>
            <a:pPr lvl="1" eaLnBrk="1" hangingPunct="1"/>
            <a:r>
              <a:rPr lang="en-US" sz="2300" smtClean="0"/>
              <a:t>Established the Federal Deposit Insurance Corporation</a:t>
            </a:r>
          </a:p>
          <a:p>
            <a:pPr lvl="1" eaLnBrk="1" hangingPunct="1"/>
            <a:endParaRPr lang="en-US" sz="2300" smtClean="0"/>
          </a:p>
          <a:p>
            <a:pPr lvl="2" eaLnBrk="1" hangingPunct="1"/>
            <a:r>
              <a:rPr lang="en-US" sz="2300" smtClean="0"/>
              <a:t>Provided banking insurance for accounts up to $5,000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2300" smtClean="0"/>
              <a:t>Federal Securities Act</a:t>
            </a:r>
          </a:p>
          <a:p>
            <a:pPr lvl="1" eaLnBrk="1" hangingPunct="1"/>
            <a:r>
              <a:rPr lang="en-US" sz="2300" smtClean="0"/>
              <a:t>Required corporations to provide complete information on all stock offerings.</a:t>
            </a:r>
          </a:p>
          <a:p>
            <a:pPr lvl="1" eaLnBrk="1" hangingPunct="1"/>
            <a:r>
              <a:rPr lang="en-US" sz="2300" smtClean="0"/>
              <a:t>Congress creates the </a:t>
            </a:r>
            <a:r>
              <a:rPr lang="en-US" sz="2300" b="1" smtClean="0"/>
              <a:t>SEC (Securities and Exchange Commission)</a:t>
            </a:r>
          </a:p>
          <a:p>
            <a:pPr lvl="2" eaLnBrk="1" hangingPunct="1"/>
            <a:r>
              <a:rPr lang="en-US" sz="2300" smtClean="0"/>
              <a:t>Established to regulate the stock market</a:t>
            </a:r>
          </a:p>
        </p:txBody>
      </p:sp>
      <p:pic>
        <p:nvPicPr>
          <p:cNvPr id="21507" name="Picture 6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2520950"/>
            <a:ext cx="990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Rural Assistance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b="1" smtClean="0"/>
              <a:t>Agricultural Adjustment Act</a:t>
            </a:r>
          </a:p>
          <a:p>
            <a:pPr marL="914400" lvl="1" indent="-514350" eaLnBrk="1" hangingPunct="1"/>
            <a:r>
              <a:rPr lang="en-US" smtClean="0"/>
              <a:t>Intended to raise crop prices by lowering production</a:t>
            </a:r>
          </a:p>
          <a:p>
            <a:pPr marL="1314450" lvl="2" indent="-514350" eaLnBrk="1" hangingPunct="1"/>
            <a:r>
              <a:rPr lang="en-US" smtClean="0"/>
              <a:t>The federal government paid farmers over $200 million to plow under cotton crops and slaughter 6 million pigs.</a:t>
            </a:r>
          </a:p>
          <a:p>
            <a:pPr marL="1314450" lvl="2" indent="-514350" eaLnBrk="1" hangingPunct="1"/>
            <a:r>
              <a:rPr lang="en-US" smtClean="0"/>
              <a:t>Many Americans were mad that the government was wasting food when so many were starving to death.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Providing Work Projects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en-US" smtClean="0"/>
              <a:t>Civilian Conservation Corps</a:t>
            </a:r>
          </a:p>
          <a:p>
            <a:pPr marL="914400" lvl="1" indent="-514350" eaLnBrk="1" hangingPunct="1">
              <a:lnSpc>
                <a:spcPct val="90000"/>
              </a:lnSpc>
            </a:pPr>
            <a:r>
              <a:rPr lang="en-US" smtClean="0"/>
              <a:t>Put young men aged 18-25 to work</a:t>
            </a:r>
          </a:p>
          <a:p>
            <a:pPr marL="1314450" lvl="2" indent="-514350" eaLnBrk="1" hangingPunct="1">
              <a:lnSpc>
                <a:spcPct val="90000"/>
              </a:lnSpc>
            </a:pPr>
            <a:r>
              <a:rPr lang="en-US" smtClean="0"/>
              <a:t>Building roads, developing parks, planting trees etc…</a:t>
            </a:r>
          </a:p>
          <a:p>
            <a:pPr marL="514350" indent="-514350"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en-US" smtClean="0"/>
              <a:t>National Industrial Recovery Act</a:t>
            </a:r>
          </a:p>
          <a:p>
            <a:pPr marL="914400" lvl="1" indent="-514350" eaLnBrk="1" hangingPunct="1">
              <a:lnSpc>
                <a:spcPct val="90000"/>
              </a:lnSpc>
            </a:pPr>
            <a:r>
              <a:rPr lang="en-US" smtClean="0"/>
              <a:t>Gave money to states to create jobs in construction</a:t>
            </a:r>
          </a:p>
          <a:p>
            <a:pPr marL="914400" lvl="1" indent="-514350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fined">
  <a:themeElements>
    <a:clrScheme name="Refine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Refine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Refined</Template>
  <TotalTime>2963</TotalTime>
  <Words>1277</Words>
  <Application>Microsoft Office PowerPoint</Application>
  <PresentationFormat>On-screen Show (4:3)</PresentationFormat>
  <Paragraphs>198</Paragraphs>
  <Slides>34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Refined</vt:lpstr>
      <vt:lpstr>The New Deal</vt:lpstr>
      <vt:lpstr>Electing FDR</vt:lpstr>
      <vt:lpstr>Waiting For Roosevelt to Take Over</vt:lpstr>
      <vt:lpstr>The New Deal</vt:lpstr>
      <vt:lpstr>The Hundred Days</vt:lpstr>
      <vt:lpstr>An Important Fireside Chat</vt:lpstr>
      <vt:lpstr>Regulating Banking and Finance</vt:lpstr>
      <vt:lpstr>Rural Assistance</vt:lpstr>
      <vt:lpstr>Providing Work Projects</vt:lpstr>
      <vt:lpstr>Food, Clothing and Shelter</vt:lpstr>
      <vt:lpstr>New Deal Comes Under Attack</vt:lpstr>
      <vt:lpstr>Opposition to the New Deal</vt:lpstr>
      <vt:lpstr>Three Fiery Critics</vt:lpstr>
      <vt:lpstr>The Second New Deal</vt:lpstr>
      <vt:lpstr>Overview</vt:lpstr>
      <vt:lpstr>The Second Hundred Days</vt:lpstr>
      <vt:lpstr>Reelecting FDR</vt:lpstr>
      <vt:lpstr>Helping Farmers</vt:lpstr>
      <vt:lpstr>Helping Farmers Continued</vt:lpstr>
      <vt:lpstr>Roosevelt Extends Relief</vt:lpstr>
      <vt:lpstr>WPA and NYA</vt:lpstr>
      <vt:lpstr>Improving Labor Conditions</vt:lpstr>
      <vt:lpstr>Social Security Act</vt:lpstr>
      <vt:lpstr>Expanding Utilities</vt:lpstr>
      <vt:lpstr>The New Deal Affects Many Groups</vt:lpstr>
      <vt:lpstr>The New Deal Brings New Opportunities</vt:lpstr>
      <vt:lpstr>African American Activism</vt:lpstr>
      <vt:lpstr>FDR Fails to Support Civil Rights</vt:lpstr>
      <vt:lpstr>Mexican-American Fortunes</vt:lpstr>
      <vt:lpstr>Native Americans Gain Support</vt:lpstr>
      <vt:lpstr>Indian Reorganization Act of 1934</vt:lpstr>
      <vt:lpstr>FDR Creates the New Deal Coalition</vt:lpstr>
      <vt:lpstr>Labor Union Flourish</vt:lpstr>
      <vt:lpstr>Labor Unions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Deal</dc:title>
  <dc:creator>Matt</dc:creator>
  <cp:lastModifiedBy>Mays, Gregg A.</cp:lastModifiedBy>
  <cp:revision>22</cp:revision>
  <dcterms:created xsi:type="dcterms:W3CDTF">2009-03-24T00:23:47Z</dcterms:created>
  <dcterms:modified xsi:type="dcterms:W3CDTF">2014-12-01T11:47:02Z</dcterms:modified>
</cp:coreProperties>
</file>