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7"/>
  </p:handoutMasterIdLst>
  <p:sldIdLst>
    <p:sldId id="256" r:id="rId2"/>
    <p:sldId id="258" r:id="rId3"/>
    <p:sldId id="259" r:id="rId4"/>
    <p:sldId id="260" r:id="rId5"/>
    <p:sldId id="261" r:id="rId6"/>
    <p:sldId id="262" r:id="rId7"/>
    <p:sldId id="311" r:id="rId8"/>
    <p:sldId id="264" r:id="rId9"/>
    <p:sldId id="265" r:id="rId10"/>
    <p:sldId id="266" r:id="rId11"/>
    <p:sldId id="274" r:id="rId12"/>
    <p:sldId id="275" r:id="rId13"/>
    <p:sldId id="267" r:id="rId14"/>
    <p:sldId id="268" r:id="rId15"/>
    <p:sldId id="269" r:id="rId16"/>
    <p:sldId id="270" r:id="rId17"/>
    <p:sldId id="313" r:id="rId18"/>
    <p:sldId id="271" r:id="rId19"/>
    <p:sldId id="312" r:id="rId20"/>
    <p:sldId id="276" r:id="rId21"/>
    <p:sldId id="277" r:id="rId22"/>
    <p:sldId id="278" r:id="rId23"/>
    <p:sldId id="315" r:id="rId24"/>
    <p:sldId id="314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98" r:id="rId34"/>
    <p:sldId id="287" r:id="rId35"/>
    <p:sldId id="288" r:id="rId36"/>
    <p:sldId id="289" r:id="rId37"/>
    <p:sldId id="290" r:id="rId38"/>
    <p:sldId id="291" r:id="rId39"/>
    <p:sldId id="292" r:id="rId40"/>
    <p:sldId id="294" r:id="rId41"/>
    <p:sldId id="295" r:id="rId42"/>
    <p:sldId id="318" r:id="rId43"/>
    <p:sldId id="296" r:id="rId44"/>
    <p:sldId id="293" r:id="rId45"/>
    <p:sldId id="316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17" r:id="rId5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7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CD75E-72CB-4564-9740-12217751BE52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D80F57A-56B7-4BB8-8A15-899C1F1CC58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Nationalism</a:t>
          </a:r>
          <a:endParaRPr lang="en-US" dirty="0"/>
        </a:p>
      </dgm:t>
    </dgm:pt>
    <dgm:pt modelId="{9C891F51-BDF6-484E-B8D5-5F4BB95F4F31}" type="parTrans" cxnId="{F9C8746B-5D2F-47EB-80AA-5CC196BC2A9C}">
      <dgm:prSet/>
      <dgm:spPr/>
      <dgm:t>
        <a:bodyPr/>
        <a:lstStyle/>
        <a:p>
          <a:endParaRPr lang="en-US"/>
        </a:p>
      </dgm:t>
    </dgm:pt>
    <dgm:pt modelId="{EE90D764-0055-4336-B972-195725226F8D}" type="sibTrans" cxnId="{F9C8746B-5D2F-47EB-80AA-5CC196BC2A9C}">
      <dgm:prSet/>
      <dgm:spPr/>
      <dgm:t>
        <a:bodyPr/>
        <a:lstStyle/>
        <a:p>
          <a:endParaRPr lang="en-US"/>
        </a:p>
      </dgm:t>
    </dgm:pt>
    <dgm:pt modelId="{977F6F17-CA78-4419-B125-6F9023F4537A}">
      <dgm:prSet phldrT="[Text]"/>
      <dgm:spPr/>
      <dgm:t>
        <a:bodyPr/>
        <a:lstStyle/>
        <a:p>
          <a:r>
            <a:rPr lang="en-US" dirty="0" smtClean="0"/>
            <a:t>Imperialism</a:t>
          </a:r>
          <a:endParaRPr lang="en-US" dirty="0"/>
        </a:p>
      </dgm:t>
    </dgm:pt>
    <dgm:pt modelId="{103C99F4-C8A9-454C-828F-8D7AED8D0C19}" type="parTrans" cxnId="{B74E3132-FC89-4DFE-99B1-5556683816A7}">
      <dgm:prSet/>
      <dgm:spPr/>
      <dgm:t>
        <a:bodyPr/>
        <a:lstStyle/>
        <a:p>
          <a:endParaRPr lang="en-US"/>
        </a:p>
      </dgm:t>
    </dgm:pt>
    <dgm:pt modelId="{6E954473-26F2-4012-94E3-67B8E6C22C75}" type="sibTrans" cxnId="{B74E3132-FC89-4DFE-99B1-5556683816A7}">
      <dgm:prSet/>
      <dgm:spPr/>
      <dgm:t>
        <a:bodyPr/>
        <a:lstStyle/>
        <a:p>
          <a:endParaRPr lang="en-US"/>
        </a:p>
      </dgm:t>
    </dgm:pt>
    <dgm:pt modelId="{50A8274D-3070-411D-93F9-88F71A6B1E7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Militarism</a:t>
          </a:r>
          <a:endParaRPr lang="en-US" dirty="0"/>
        </a:p>
      </dgm:t>
    </dgm:pt>
    <dgm:pt modelId="{8631DBB4-3E4E-426B-AB51-EA1EF600D916}" type="parTrans" cxnId="{76DE3415-FBC0-40F8-B524-1F5305C708C9}">
      <dgm:prSet/>
      <dgm:spPr/>
      <dgm:t>
        <a:bodyPr/>
        <a:lstStyle/>
        <a:p>
          <a:endParaRPr lang="en-US"/>
        </a:p>
      </dgm:t>
    </dgm:pt>
    <dgm:pt modelId="{AE2BB3C4-9180-4A91-97E9-D72D74786F76}" type="sibTrans" cxnId="{76DE3415-FBC0-40F8-B524-1F5305C708C9}">
      <dgm:prSet/>
      <dgm:spPr/>
      <dgm:t>
        <a:bodyPr/>
        <a:lstStyle/>
        <a:p>
          <a:endParaRPr lang="en-US"/>
        </a:p>
      </dgm:t>
    </dgm:pt>
    <dgm:pt modelId="{578B3E04-403D-4301-8A04-F1AFCC797F53}">
      <dgm:prSet phldrT="[Text]"/>
      <dgm:spPr/>
      <dgm:t>
        <a:bodyPr/>
        <a:lstStyle/>
        <a:p>
          <a:r>
            <a:rPr lang="en-US" dirty="0" smtClean="0"/>
            <a:t>System of Alliances</a:t>
          </a:r>
          <a:endParaRPr lang="en-US" dirty="0"/>
        </a:p>
      </dgm:t>
    </dgm:pt>
    <dgm:pt modelId="{12A217EA-9073-46F3-B6F4-8CC39BBD38AE}" type="parTrans" cxnId="{64575798-A3A1-4F99-B41F-39444209D2EC}">
      <dgm:prSet/>
      <dgm:spPr/>
      <dgm:t>
        <a:bodyPr/>
        <a:lstStyle/>
        <a:p>
          <a:endParaRPr lang="en-US"/>
        </a:p>
      </dgm:t>
    </dgm:pt>
    <dgm:pt modelId="{65151998-7DB4-40A1-98C0-699769AB50AA}" type="sibTrans" cxnId="{64575798-A3A1-4F99-B41F-39444209D2EC}">
      <dgm:prSet/>
      <dgm:spPr/>
      <dgm:t>
        <a:bodyPr/>
        <a:lstStyle/>
        <a:p>
          <a:endParaRPr lang="en-US"/>
        </a:p>
      </dgm:t>
    </dgm:pt>
    <dgm:pt modelId="{98CAF518-16B8-4ACA-AEDF-80F9BE8D940C}" type="pres">
      <dgm:prSet presAssocID="{D75CD75E-72CB-4564-9740-12217751BE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20AA1B-684D-4916-AABA-DFD2D69A1573}" type="pres">
      <dgm:prSet presAssocID="{2D80F57A-56B7-4BB8-8A15-899C1F1CC580}" presName="node" presStyleLbl="node1" presStyleIdx="0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55B733DC-3F5C-476D-81CC-53A812A5BB64}" type="pres">
      <dgm:prSet presAssocID="{EE90D764-0055-4336-B972-195725226F8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7BF14E6-B09F-4584-A8F3-F74099D99618}" type="pres">
      <dgm:prSet presAssocID="{EE90D764-0055-4336-B972-195725226F8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C4BD705-6C01-46DD-9092-67C549AB00BA}" type="pres">
      <dgm:prSet presAssocID="{977F6F17-CA78-4419-B125-6F9023F4537A}" presName="node" presStyleLbl="node1" presStyleIdx="1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2A63DBBE-42F3-4D08-AC0D-3580A4103D5D}" type="pres">
      <dgm:prSet presAssocID="{6E954473-26F2-4012-94E3-67B8E6C22C7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37B0E27-DE61-46B4-B5DE-FA7AFCD915CE}" type="pres">
      <dgm:prSet presAssocID="{6E954473-26F2-4012-94E3-67B8E6C22C7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64D3BAB-BC77-435D-B7ED-7F6E6A1A0670}" type="pres">
      <dgm:prSet presAssocID="{50A8274D-3070-411D-93F9-88F71A6B1E7F}" presName="node" presStyleLbl="node1" presStyleIdx="2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1ED865E6-EFB8-4376-B63E-27DE054A9AF3}" type="pres">
      <dgm:prSet presAssocID="{AE2BB3C4-9180-4A91-97E9-D72D74786F7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C0B5060-C9CD-4BC9-9C4E-0CCB20090D81}" type="pres">
      <dgm:prSet presAssocID="{AE2BB3C4-9180-4A91-97E9-D72D74786F7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36813BD-050E-4525-9EA3-B0A6F7283B52}" type="pres">
      <dgm:prSet presAssocID="{578B3E04-403D-4301-8A04-F1AFCC797F53}" presName="node" presStyleLbl="node1" presStyleIdx="3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4F3831E1-F7D7-4695-95D1-6C96E41591ED}" type="pres">
      <dgm:prSet presAssocID="{65151998-7DB4-40A1-98C0-699769AB50A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28D10E3-86BD-43DC-AF60-EFDF1923AC0D}" type="pres">
      <dgm:prSet presAssocID="{65151998-7DB4-40A1-98C0-699769AB50AA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74E3132-FC89-4DFE-99B1-5556683816A7}" srcId="{D75CD75E-72CB-4564-9740-12217751BE52}" destId="{977F6F17-CA78-4419-B125-6F9023F4537A}" srcOrd="1" destOrd="0" parTransId="{103C99F4-C8A9-454C-828F-8D7AED8D0C19}" sibTransId="{6E954473-26F2-4012-94E3-67B8E6C22C75}"/>
    <dgm:cxn modelId="{06FCC656-93C4-4E3F-8909-D0C27ECD7BB2}" type="presOf" srcId="{D75CD75E-72CB-4564-9740-12217751BE52}" destId="{98CAF518-16B8-4ACA-AEDF-80F9BE8D940C}" srcOrd="0" destOrd="0" presId="urn:microsoft.com/office/officeart/2005/8/layout/cycle2"/>
    <dgm:cxn modelId="{B4739425-87F6-4F1A-B793-BB639C7F20E5}" type="presOf" srcId="{977F6F17-CA78-4419-B125-6F9023F4537A}" destId="{7C4BD705-6C01-46DD-9092-67C549AB00BA}" srcOrd="0" destOrd="0" presId="urn:microsoft.com/office/officeart/2005/8/layout/cycle2"/>
    <dgm:cxn modelId="{F9C8746B-5D2F-47EB-80AA-5CC196BC2A9C}" srcId="{D75CD75E-72CB-4564-9740-12217751BE52}" destId="{2D80F57A-56B7-4BB8-8A15-899C1F1CC580}" srcOrd="0" destOrd="0" parTransId="{9C891F51-BDF6-484E-B8D5-5F4BB95F4F31}" sibTransId="{EE90D764-0055-4336-B972-195725226F8D}"/>
    <dgm:cxn modelId="{55706D52-14B7-4119-96C0-2D532A58FF7E}" type="presOf" srcId="{6E954473-26F2-4012-94E3-67B8E6C22C75}" destId="{2A63DBBE-42F3-4D08-AC0D-3580A4103D5D}" srcOrd="0" destOrd="0" presId="urn:microsoft.com/office/officeart/2005/8/layout/cycle2"/>
    <dgm:cxn modelId="{B3748609-AE49-4822-B7DE-B517461DDA5C}" type="presOf" srcId="{2D80F57A-56B7-4BB8-8A15-899C1F1CC580}" destId="{C920AA1B-684D-4916-AABA-DFD2D69A1573}" srcOrd="0" destOrd="0" presId="urn:microsoft.com/office/officeart/2005/8/layout/cycle2"/>
    <dgm:cxn modelId="{BBAF38C5-FC9F-40BC-A05C-CCC7F4D58952}" type="presOf" srcId="{578B3E04-403D-4301-8A04-F1AFCC797F53}" destId="{236813BD-050E-4525-9EA3-B0A6F7283B52}" srcOrd="0" destOrd="0" presId="urn:microsoft.com/office/officeart/2005/8/layout/cycle2"/>
    <dgm:cxn modelId="{ABE0BA35-F50A-48B4-A671-F2AFA17F3008}" type="presOf" srcId="{50A8274D-3070-411D-93F9-88F71A6B1E7F}" destId="{E64D3BAB-BC77-435D-B7ED-7F6E6A1A0670}" srcOrd="0" destOrd="0" presId="urn:microsoft.com/office/officeart/2005/8/layout/cycle2"/>
    <dgm:cxn modelId="{59F0C659-5941-45D1-A2DF-30438676DE46}" type="presOf" srcId="{EE90D764-0055-4336-B972-195725226F8D}" destId="{55B733DC-3F5C-476D-81CC-53A812A5BB64}" srcOrd="0" destOrd="0" presId="urn:microsoft.com/office/officeart/2005/8/layout/cycle2"/>
    <dgm:cxn modelId="{8AF27BC4-1384-4DD3-AB0C-4A212E1BDE07}" type="presOf" srcId="{AE2BB3C4-9180-4A91-97E9-D72D74786F76}" destId="{AC0B5060-C9CD-4BC9-9C4E-0CCB20090D81}" srcOrd="1" destOrd="0" presId="urn:microsoft.com/office/officeart/2005/8/layout/cycle2"/>
    <dgm:cxn modelId="{76DE3415-FBC0-40F8-B524-1F5305C708C9}" srcId="{D75CD75E-72CB-4564-9740-12217751BE52}" destId="{50A8274D-3070-411D-93F9-88F71A6B1E7F}" srcOrd="2" destOrd="0" parTransId="{8631DBB4-3E4E-426B-AB51-EA1EF600D916}" sibTransId="{AE2BB3C4-9180-4A91-97E9-D72D74786F76}"/>
    <dgm:cxn modelId="{74EF9051-459C-42B2-834E-B873CB7DAC43}" type="presOf" srcId="{6E954473-26F2-4012-94E3-67B8E6C22C75}" destId="{537B0E27-DE61-46B4-B5DE-FA7AFCD915CE}" srcOrd="1" destOrd="0" presId="urn:microsoft.com/office/officeart/2005/8/layout/cycle2"/>
    <dgm:cxn modelId="{7FE3E887-6892-4FD9-BB0D-EABAB7D1DECF}" type="presOf" srcId="{65151998-7DB4-40A1-98C0-699769AB50AA}" destId="{4F3831E1-F7D7-4695-95D1-6C96E41591ED}" srcOrd="0" destOrd="0" presId="urn:microsoft.com/office/officeart/2005/8/layout/cycle2"/>
    <dgm:cxn modelId="{0045D361-3313-474B-B579-21ACF8F59792}" type="presOf" srcId="{EE90D764-0055-4336-B972-195725226F8D}" destId="{57BF14E6-B09F-4584-A8F3-F74099D99618}" srcOrd="1" destOrd="0" presId="urn:microsoft.com/office/officeart/2005/8/layout/cycle2"/>
    <dgm:cxn modelId="{925CEF19-9FDA-48DC-B44E-DF330379BDE9}" type="presOf" srcId="{AE2BB3C4-9180-4A91-97E9-D72D74786F76}" destId="{1ED865E6-EFB8-4376-B63E-27DE054A9AF3}" srcOrd="0" destOrd="0" presId="urn:microsoft.com/office/officeart/2005/8/layout/cycle2"/>
    <dgm:cxn modelId="{64575798-A3A1-4F99-B41F-39444209D2EC}" srcId="{D75CD75E-72CB-4564-9740-12217751BE52}" destId="{578B3E04-403D-4301-8A04-F1AFCC797F53}" srcOrd="3" destOrd="0" parTransId="{12A217EA-9073-46F3-B6F4-8CC39BBD38AE}" sibTransId="{65151998-7DB4-40A1-98C0-699769AB50AA}"/>
    <dgm:cxn modelId="{A4AF568A-1A05-4005-8E4A-4A2EFB1056B0}" type="presOf" srcId="{65151998-7DB4-40A1-98C0-699769AB50AA}" destId="{328D10E3-86BD-43DC-AF60-EFDF1923AC0D}" srcOrd="1" destOrd="0" presId="urn:microsoft.com/office/officeart/2005/8/layout/cycle2"/>
    <dgm:cxn modelId="{3E219951-3C49-433F-9C8F-2001347B866D}" type="presParOf" srcId="{98CAF518-16B8-4ACA-AEDF-80F9BE8D940C}" destId="{C920AA1B-684D-4916-AABA-DFD2D69A1573}" srcOrd="0" destOrd="0" presId="urn:microsoft.com/office/officeart/2005/8/layout/cycle2"/>
    <dgm:cxn modelId="{C44E2C96-F7CD-4449-A6DA-1E10F9017854}" type="presParOf" srcId="{98CAF518-16B8-4ACA-AEDF-80F9BE8D940C}" destId="{55B733DC-3F5C-476D-81CC-53A812A5BB64}" srcOrd="1" destOrd="0" presId="urn:microsoft.com/office/officeart/2005/8/layout/cycle2"/>
    <dgm:cxn modelId="{D89A63CC-9A92-4AD0-B1B4-5A41F1F7F093}" type="presParOf" srcId="{55B733DC-3F5C-476D-81CC-53A812A5BB64}" destId="{57BF14E6-B09F-4584-A8F3-F74099D99618}" srcOrd="0" destOrd="0" presId="urn:microsoft.com/office/officeart/2005/8/layout/cycle2"/>
    <dgm:cxn modelId="{D730FF75-A477-4826-A8F5-D3945AAD4275}" type="presParOf" srcId="{98CAF518-16B8-4ACA-AEDF-80F9BE8D940C}" destId="{7C4BD705-6C01-46DD-9092-67C549AB00BA}" srcOrd="2" destOrd="0" presId="urn:microsoft.com/office/officeart/2005/8/layout/cycle2"/>
    <dgm:cxn modelId="{F3626BD7-22CD-4673-9871-383B8F643C85}" type="presParOf" srcId="{98CAF518-16B8-4ACA-AEDF-80F9BE8D940C}" destId="{2A63DBBE-42F3-4D08-AC0D-3580A4103D5D}" srcOrd="3" destOrd="0" presId="urn:microsoft.com/office/officeart/2005/8/layout/cycle2"/>
    <dgm:cxn modelId="{A86A0FD6-A135-450E-8D7E-AC9AD6198FDF}" type="presParOf" srcId="{2A63DBBE-42F3-4D08-AC0D-3580A4103D5D}" destId="{537B0E27-DE61-46B4-B5DE-FA7AFCD915CE}" srcOrd="0" destOrd="0" presId="urn:microsoft.com/office/officeart/2005/8/layout/cycle2"/>
    <dgm:cxn modelId="{4C77779D-3A66-42DE-9DCE-FDAE3EEC4E8C}" type="presParOf" srcId="{98CAF518-16B8-4ACA-AEDF-80F9BE8D940C}" destId="{E64D3BAB-BC77-435D-B7ED-7F6E6A1A0670}" srcOrd="4" destOrd="0" presId="urn:microsoft.com/office/officeart/2005/8/layout/cycle2"/>
    <dgm:cxn modelId="{7A86F080-C70F-4F74-AD8F-54955F17386A}" type="presParOf" srcId="{98CAF518-16B8-4ACA-AEDF-80F9BE8D940C}" destId="{1ED865E6-EFB8-4376-B63E-27DE054A9AF3}" srcOrd="5" destOrd="0" presId="urn:microsoft.com/office/officeart/2005/8/layout/cycle2"/>
    <dgm:cxn modelId="{ED582C48-1BC6-455B-8418-CA074BA2287D}" type="presParOf" srcId="{1ED865E6-EFB8-4376-B63E-27DE054A9AF3}" destId="{AC0B5060-C9CD-4BC9-9C4E-0CCB20090D81}" srcOrd="0" destOrd="0" presId="urn:microsoft.com/office/officeart/2005/8/layout/cycle2"/>
    <dgm:cxn modelId="{19AE2D20-10CF-43F4-8D52-21C107E589EF}" type="presParOf" srcId="{98CAF518-16B8-4ACA-AEDF-80F9BE8D940C}" destId="{236813BD-050E-4525-9EA3-B0A6F7283B52}" srcOrd="6" destOrd="0" presId="urn:microsoft.com/office/officeart/2005/8/layout/cycle2"/>
    <dgm:cxn modelId="{89C4446B-C156-4248-AF75-2B4622EB8576}" type="presParOf" srcId="{98CAF518-16B8-4ACA-AEDF-80F9BE8D940C}" destId="{4F3831E1-F7D7-4695-95D1-6C96E41591ED}" srcOrd="7" destOrd="0" presId="urn:microsoft.com/office/officeart/2005/8/layout/cycle2"/>
    <dgm:cxn modelId="{4D017415-2F2D-44D4-B262-7EF94A72D939}" type="presParOf" srcId="{4F3831E1-F7D7-4695-95D1-6C96E41591ED}" destId="{328D10E3-86BD-43DC-AF60-EFDF1923AC0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64E88-3670-49B7-A20F-E8A189479623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C15A6-469F-4B33-893D-739B0C525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97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D7CF7-91EA-4E42-9FB7-C442FB6162B9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2F7567-9B02-43B4-9138-56D20D637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B37A9-893B-4B1C-9FED-F1F99126D847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C242D-80DD-41C2-8D5D-9062FC86F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18229-3616-4A4D-BA19-C00F4B3B0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DFC6-0BFE-443B-BB53-F5035A1C7DF5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5154-5A9A-4701-AEFD-AE36DD29838A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824A5-F31D-45C2-9854-8837589CD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C38E-6F0B-4CA2-BC89-7C2499DE1EDA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9DF17BC-04ED-4E4E-A9F8-6FCD20BAF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5F8E1-4C5B-4B83-8A8A-43B4BA72E7E8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52DD-5187-4D18-96BB-F023306E4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0C5ED-AD11-44EC-93E0-40DBEBA98688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F491484-0478-4597-88C3-5FD94BAEA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CEA31-6163-46C2-AE3E-D4C061ED88EF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206A-FE62-42C7-B966-B550018CE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B1BD-E478-43E5-B317-FCDD9DF0FC56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C04D08-3465-492D-A902-025EB6D45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81B1ED-7EDD-4C75-9D17-0402CA579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198C-AC22-4C91-8A5A-B398AC4B28E2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A1235-4F3A-47FB-902C-90A4FFE8F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526AF-0E32-41B2-8706-873EA7132D6B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B86BEB3-C8D5-440A-A70E-7AA2DA8C46F9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FE1AED-D1FA-4A6B-8D97-25BD4B798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35E2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CF6DA4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cap="none" smtClean="0"/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First World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Trench Warfare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r>
              <a:rPr lang="en-US" smtClean="0"/>
              <a:t>Spring 1915</a:t>
            </a:r>
          </a:p>
          <a:p>
            <a:pPr lvl="1" eaLnBrk="1" hangingPunct="1"/>
            <a:r>
              <a:rPr lang="en-US" b="1" smtClean="0"/>
              <a:t>Trench warfare </a:t>
            </a:r>
            <a:r>
              <a:rPr lang="en-US" smtClean="0"/>
              <a:t>begins</a:t>
            </a:r>
          </a:p>
          <a:p>
            <a:pPr lvl="3" eaLnBrk="1" hangingPunct="1"/>
            <a:r>
              <a:rPr lang="en-US" smtClean="0"/>
              <a:t>2 Parallel sets of trenches</a:t>
            </a:r>
          </a:p>
          <a:p>
            <a:pPr lvl="3" eaLnBrk="1" hangingPunct="1"/>
            <a:r>
              <a:rPr lang="en-US" smtClean="0"/>
              <a:t>Germans occupied one side</a:t>
            </a:r>
          </a:p>
          <a:p>
            <a:pPr lvl="3" eaLnBrk="1" hangingPunct="1"/>
            <a:r>
              <a:rPr lang="en-US" smtClean="0"/>
              <a:t>Allies occupied the other</a:t>
            </a:r>
          </a:p>
          <a:p>
            <a:pPr lvl="3" eaLnBrk="1" hangingPunct="1"/>
            <a:r>
              <a:rPr lang="en-US" smtClean="0"/>
              <a:t>(1.2 Million Deaths as a result of trench warfare)</a:t>
            </a:r>
          </a:p>
          <a:p>
            <a:pPr lvl="3" eaLnBrk="1" hangingPunct="1"/>
            <a:endParaRPr lang="en-US" smtClean="0"/>
          </a:p>
          <a:p>
            <a:pPr lvl="3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24579" name="Content Placeholder 3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371600"/>
            <a:ext cx="4038600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Trench Warfare</a:t>
            </a:r>
          </a:p>
        </p:txBody>
      </p:sp>
      <p:pic>
        <p:nvPicPr>
          <p:cNvPr id="2560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1524000"/>
            <a:ext cx="4117975" cy="4598988"/>
          </a:xfrm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1524000"/>
            <a:ext cx="4152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America wants to stay neutral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300" smtClean="0"/>
              <a:t>Naturalized Citizens</a:t>
            </a:r>
          </a:p>
          <a:p>
            <a:pPr lvl="1" eaLnBrk="1" hangingPunct="1"/>
            <a:r>
              <a:rPr lang="en-US" sz="2000" smtClean="0"/>
              <a:t>Felt a sense of loyalty to the countries they came from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300" smtClean="0"/>
              <a:t>Socialists</a:t>
            </a:r>
          </a:p>
          <a:p>
            <a:pPr lvl="1" eaLnBrk="1" hangingPunct="1"/>
            <a:r>
              <a:rPr lang="en-US" sz="2000" smtClean="0"/>
              <a:t>Thought the war was over capitalist fighting over profitable territories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300" smtClean="0"/>
              <a:t>Pacifists</a:t>
            </a:r>
          </a:p>
          <a:p>
            <a:pPr lvl="1" eaLnBrk="1" hangingPunct="1"/>
            <a:r>
              <a:rPr lang="en-US" sz="2000" smtClean="0"/>
              <a:t>Did not believe in war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300" smtClean="0"/>
              <a:t>Parents</a:t>
            </a:r>
          </a:p>
          <a:p>
            <a:pPr lvl="1" eaLnBrk="1" hangingPunct="1"/>
            <a:r>
              <a:rPr lang="en-US" sz="2000" smtClean="0"/>
              <a:t>Did not want their boys to go over seas and fight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35E2E"/>
                </a:solidFill>
              </a:rPr>
              <a:t>British Blockade</a:t>
            </a:r>
          </a:p>
        </p:txBody>
      </p:sp>
      <p:sp>
        <p:nvSpPr>
          <p:cNvPr id="27650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The British set up a naval blockade of all German Ports:</a:t>
            </a:r>
          </a:p>
          <a:p>
            <a:pPr lvl="1" eaLnBrk="1" hangingPunct="1"/>
            <a:r>
              <a:rPr lang="en-US" smtClean="0"/>
              <a:t>No weapons in or out</a:t>
            </a:r>
          </a:p>
          <a:p>
            <a:pPr lvl="1" eaLnBrk="1" hangingPunct="1"/>
            <a:r>
              <a:rPr lang="en-US" smtClean="0"/>
              <a:t>No food in or out (750,000 Germans starved to death).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35E2E"/>
                </a:solidFill>
              </a:rPr>
              <a:t>German U-Boat Response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/>
          <a:p>
            <a:pPr eaLnBrk="1" hangingPunct="1"/>
            <a:r>
              <a:rPr lang="en-US" sz="3100" smtClean="0"/>
              <a:t>As a response to the blockade, Germans send in the U-Boat (Submarines)</a:t>
            </a:r>
          </a:p>
          <a:p>
            <a:pPr lvl="1" eaLnBrk="1" hangingPunct="1"/>
            <a:r>
              <a:rPr lang="en-US" sz="2600" smtClean="0"/>
              <a:t>Any Allied boat off the waters of Britain would be torpedoed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600" smtClean="0"/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1524000"/>
            <a:ext cx="4191000" cy="4598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35E2E"/>
                </a:solidFill>
              </a:rPr>
              <a:t>Passenger Boats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Lusitania</a:t>
            </a:r>
          </a:p>
          <a:p>
            <a:pPr lvl="1" eaLnBrk="1" hangingPunct="1"/>
            <a:r>
              <a:rPr lang="en-US" smtClean="0"/>
              <a:t>British passenger boat sunk off the coast of Ireland</a:t>
            </a:r>
          </a:p>
          <a:p>
            <a:pPr lvl="1" eaLnBrk="1" hangingPunct="1"/>
            <a:r>
              <a:rPr lang="en-US" smtClean="0"/>
              <a:t>1198 civilians killed (128 Americans)</a:t>
            </a:r>
          </a:p>
          <a:p>
            <a:pPr lvl="1" eaLnBrk="1" hangingPunct="1"/>
            <a:r>
              <a:rPr lang="en-US" smtClean="0"/>
              <a:t>America is angered by the killing of Americans</a:t>
            </a:r>
          </a:p>
          <a:p>
            <a:pPr lvl="1" eaLnBrk="1" hangingPunct="1"/>
            <a:r>
              <a:rPr lang="en-US" smtClean="0"/>
              <a:t>Germans claimed the boat was carrying munitions (Not True)</a:t>
            </a:r>
          </a:p>
          <a:p>
            <a:pPr lvl="1" eaLnBrk="1" hangingPunct="1"/>
            <a:r>
              <a:rPr lang="en-US" smtClean="0"/>
              <a:t>The Germans went on to also sink the </a:t>
            </a:r>
            <a:r>
              <a:rPr lang="en-US" i="1" smtClean="0"/>
              <a:t>Arabic </a:t>
            </a:r>
            <a:r>
              <a:rPr lang="en-US" smtClean="0"/>
              <a:t>and the </a:t>
            </a:r>
            <a:r>
              <a:rPr lang="en-US" i="1" smtClean="0"/>
              <a:t>Sussex </a:t>
            </a:r>
            <a:r>
              <a:rPr lang="en-US" smtClean="0"/>
              <a:t>breaking a promise with America.</a:t>
            </a:r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35E2E"/>
                </a:solidFill>
              </a:rPr>
              <a:t>2 Reasons America Enters the War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14350" indent="-514350" eaLnBrk="1" hangingPunct="1">
              <a:buFont typeface="Georgia" pitchFamily="18" charset="0"/>
              <a:buAutoNum type="arabicPeriod"/>
            </a:pPr>
            <a:r>
              <a:rPr lang="en-US" smtClean="0"/>
              <a:t>German Kaiser announces that U boats will sink all ships in British waters (hostile or neutral)</a:t>
            </a:r>
          </a:p>
          <a:p>
            <a:pPr marL="514350" indent="-514350" eaLnBrk="1" hangingPunct="1">
              <a:buFont typeface="Georgia" pitchFamily="18" charset="0"/>
              <a:buAutoNum type="arabicPeriod"/>
            </a:pPr>
            <a:r>
              <a:rPr lang="en-US" b="1" smtClean="0"/>
              <a:t>Zimmerman Telegram</a:t>
            </a:r>
          </a:p>
          <a:p>
            <a:pPr marL="914400" lvl="1" indent="-514350" eaLnBrk="1" hangingPunct="1"/>
            <a:r>
              <a:rPr lang="en-US" smtClean="0"/>
              <a:t>German Telegram intercepted by the British</a:t>
            </a:r>
          </a:p>
          <a:p>
            <a:pPr marL="914400" lvl="1" indent="-514350" eaLnBrk="1" hangingPunct="1"/>
            <a:r>
              <a:rPr lang="en-US" smtClean="0"/>
              <a:t>Proposed a German Alliance with Mexico</a:t>
            </a:r>
          </a:p>
          <a:p>
            <a:pPr marL="914400" lvl="1" indent="-514350" eaLnBrk="1" hangingPunct="1"/>
            <a:r>
              <a:rPr lang="en-US" smtClean="0"/>
              <a:t>Germany was going to use Mexico to invade the U.S. (Deal would help Mexico retake Arizona, Texas and New Mexico).</a:t>
            </a:r>
          </a:p>
          <a:p>
            <a:pPr marL="914400" lvl="1" indent="-514350" eaLnBrk="1" hangingPunct="1"/>
            <a:endParaRPr lang="en-US" smtClean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zimtele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54197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35E2E"/>
                </a:solidFill>
              </a:rPr>
              <a:t>America Acts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April 2, 1917</a:t>
            </a:r>
          </a:p>
          <a:p>
            <a:pPr lvl="1" eaLnBrk="1" hangingPunct="1"/>
            <a:r>
              <a:rPr lang="en-US" smtClean="0"/>
              <a:t>President Woodrow Wilson delivers War Resolution.</a:t>
            </a:r>
          </a:p>
          <a:p>
            <a:pPr lvl="1" eaLnBrk="1" hangingPunct="1"/>
            <a:r>
              <a:rPr lang="en-US" smtClean="0"/>
              <a:t>America Officially enters the War.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CAUSE AND EFFECT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2971800"/>
            <a:ext cx="8534400" cy="2743200"/>
          </a:xfrm>
        </p:spPr>
        <p:txBody>
          <a:bodyPr/>
          <a:lstStyle/>
          <a:p>
            <a:r>
              <a:rPr lang="en-US" smtClean="0"/>
              <a:t>Germany declares war on Russia</a:t>
            </a:r>
          </a:p>
          <a:p>
            <a:r>
              <a:rPr lang="en-US" smtClean="0"/>
              <a:t>Germany declares war on France</a:t>
            </a:r>
          </a:p>
          <a:p>
            <a:r>
              <a:rPr lang="en-US" smtClean="0"/>
              <a:t>England declares war on Germany</a:t>
            </a:r>
          </a:p>
          <a:p>
            <a:r>
              <a:rPr lang="en-US" smtClean="0"/>
              <a:t>America takes a neutral stance</a:t>
            </a:r>
          </a:p>
          <a:p>
            <a:r>
              <a:rPr lang="en-US" smtClean="0"/>
              <a:t>America enters the war</a:t>
            </a:r>
          </a:p>
          <a:p>
            <a:endParaRPr lang="en-US" smtClean="0"/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Using the below </a:t>
            </a:r>
            <a:r>
              <a:rPr lang="en-US" sz="2800"/>
              <a:t>prompts </a:t>
            </a:r>
            <a:r>
              <a:rPr lang="en-US" sz="2800" smtClean="0"/>
              <a:t>to create </a:t>
            </a:r>
            <a:r>
              <a:rPr lang="en-US" sz="2800" dirty="0"/>
              <a:t>cause and effect diagrams.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35E2E"/>
                </a:solidFill>
              </a:rPr>
              <a:t>Causes of World War I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Four  long-term causes of the First World War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2286000"/>
          <a:ext cx="914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American Power Tips the Balance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 algn="ctr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Section 1 Recap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Heir to Austria Hungary’s throne, Archduke Frans Ferdinand, assassinated in Bosnia.</a:t>
            </a:r>
          </a:p>
          <a:p>
            <a:r>
              <a:rPr lang="en-US" smtClean="0"/>
              <a:t>Allied powers:  England, Russia, France</a:t>
            </a:r>
          </a:p>
          <a:p>
            <a:r>
              <a:rPr lang="en-US" smtClean="0"/>
              <a:t>Central powers: Italy, Germany, Austria Hungary</a:t>
            </a:r>
          </a:p>
          <a:p>
            <a:pPr lvl="1"/>
            <a:r>
              <a:rPr lang="en-US" smtClean="0"/>
              <a:t>Trench Warfare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German u-boats sink the Lusitania (British passenger liner)</a:t>
            </a:r>
          </a:p>
          <a:p>
            <a:r>
              <a:rPr lang="en-US" smtClean="0"/>
              <a:t>America enters the war because of the Zimmerman Telegram.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America Mobilizes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Only 200,000 men in service at the time U.S. enters the war.</a:t>
            </a:r>
          </a:p>
          <a:p>
            <a:endParaRPr lang="en-US" smtClean="0"/>
          </a:p>
          <a:p>
            <a:r>
              <a:rPr lang="en-US" smtClean="0"/>
              <a:t>To meet the government’s need for more men, congress established the </a:t>
            </a:r>
            <a:r>
              <a:rPr lang="en-US" b="1" smtClean="0"/>
              <a:t>Selective Service Act.</a:t>
            </a:r>
          </a:p>
          <a:p>
            <a:pPr lvl="1"/>
            <a:r>
              <a:rPr lang="en-US" smtClean="0"/>
              <a:t>Required men to register with the government in order to be randomly selected for military service.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YOUR COUNTRY NEEDS YOU!!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In groups of three create a campaign “poster” and slogan designed to inspire the American people to want to enter the war.  Things to remember.</a:t>
            </a:r>
          </a:p>
          <a:p>
            <a:pPr lvl="2"/>
            <a:r>
              <a:rPr lang="en-US" smtClean="0"/>
              <a:t>There is a need for many people to join the military forces</a:t>
            </a:r>
          </a:p>
          <a:p>
            <a:pPr lvl="2"/>
            <a:r>
              <a:rPr lang="en-US" smtClean="0"/>
              <a:t>Up to this point many Europeans have died in this war, the fear of the American citizens is that our soldiers will go over and be killed</a:t>
            </a:r>
          </a:p>
          <a:p>
            <a:pPr lvl="2"/>
            <a:r>
              <a:rPr lang="en-US" smtClean="0"/>
              <a:t>You must appeal to the patriotism of the American people in order to successfully gain their support.</a:t>
            </a:r>
          </a:p>
          <a:p>
            <a:r>
              <a:rPr lang="en-US" smtClean="0"/>
              <a:t>Groups will give their campaign slogan in front of the class.  You have 20 minutes to complete your slogan and “poster.”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WWIGoril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35451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38" name="Group 8"/>
          <p:cNvGrpSpPr>
            <a:grpSpLocks/>
          </p:cNvGrpSpPr>
          <p:nvPr/>
        </p:nvGrpSpPr>
        <p:grpSpPr bwMode="auto">
          <a:xfrm>
            <a:off x="4648200" y="2514600"/>
            <a:ext cx="990600" cy="381000"/>
            <a:chOff x="4726" y="1872"/>
            <a:chExt cx="624" cy="240"/>
          </a:xfrm>
        </p:grpSpPr>
        <p:sp>
          <p:nvSpPr>
            <p:cNvPr id="39939" name="Rectangle 6"/>
            <p:cNvSpPr>
              <a:spLocks noChangeArrowheads="1"/>
            </p:cNvSpPr>
            <p:nvPr/>
          </p:nvSpPr>
          <p:spPr bwMode="auto">
            <a:xfrm>
              <a:off x="4800" y="1872"/>
              <a:ext cx="480" cy="240"/>
            </a:xfrm>
            <a:prstGeom prst="rect">
              <a:avLst/>
            </a:prstGeom>
            <a:solidFill>
              <a:srgbClr val="817E7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0" name="Text Box 7"/>
            <p:cNvSpPr txBox="1">
              <a:spLocks noChangeArrowheads="1"/>
            </p:cNvSpPr>
            <p:nvPr/>
          </p:nvSpPr>
          <p:spPr bwMode="auto">
            <a:xfrm>
              <a:off x="4726" y="1920"/>
              <a:ext cx="6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GO ARMY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American Enthusiasm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1625" y="1524000"/>
            <a:ext cx="8385175" cy="4598988"/>
          </a:xfrm>
        </p:spPr>
        <p:txBody>
          <a:bodyPr/>
          <a:lstStyle/>
          <a:p>
            <a:r>
              <a:rPr lang="en-US" sz="4000" smtClean="0"/>
              <a:t>What America brought to the war.</a:t>
            </a:r>
          </a:p>
          <a:p>
            <a:pPr lvl="1"/>
            <a:r>
              <a:rPr lang="en-US" sz="3200" smtClean="0"/>
              <a:t>Many men for reinforcement</a:t>
            </a:r>
          </a:p>
          <a:p>
            <a:pPr lvl="1"/>
            <a:r>
              <a:rPr lang="en-US" sz="3200" smtClean="0"/>
              <a:t>Enthusiasm to beat the Germans</a:t>
            </a:r>
          </a:p>
          <a:p>
            <a:pPr lvl="1"/>
            <a:r>
              <a:rPr lang="en-US" sz="3200" smtClean="0"/>
              <a:t>Renewed optimism about the war from the Allied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America Turns the Tide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German Submarines were a serious threat to the Allied war effort.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American Vice Admiral William S. Sims convinced the British to use a </a:t>
            </a:r>
            <a:r>
              <a:rPr lang="en-US" b="1" smtClean="0"/>
              <a:t>convoy system</a:t>
            </a:r>
            <a:r>
              <a:rPr lang="en-US" smtClean="0"/>
              <a:t> with their ships.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Heavily armed destroyers would escort merchant boats across the Atlantic.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(As a result shipping losses were cut in half)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U.S. Navy also made a 230 mine barrier from Scotland to Norway that destroyed German U-boats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New Weapons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1625" y="1524000"/>
            <a:ext cx="4191000" cy="4598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 smtClean="0"/>
              <a:t>Machine Guns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Refined to fit modern warfare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600 Rounds per Minute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300" smtClean="0"/>
              <a:t>Airplanes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Mostly for reconnaissance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Later mounted guns for air fighting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300" smtClean="0"/>
              <a:t>Tanks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Bulletproof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Used to break through barbed wire</a:t>
            </a:r>
          </a:p>
        </p:txBody>
      </p:sp>
      <p:pic>
        <p:nvPicPr>
          <p:cNvPr id="43011" name="Picture 6" descr="W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1336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en-US" smtClean="0"/>
              <a:t>WW1 Weapons</a:t>
            </a:r>
          </a:p>
        </p:txBody>
      </p:sp>
      <p:pic>
        <p:nvPicPr>
          <p:cNvPr id="44034" name="Picture 14" descr="O1Smoking0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371600"/>
            <a:ext cx="4114800" cy="2374900"/>
          </a:xfrm>
        </p:spPr>
      </p:pic>
      <p:pic>
        <p:nvPicPr>
          <p:cNvPr id="44035" name="Picture 17" descr="yank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371600"/>
            <a:ext cx="4073525" cy="2362200"/>
          </a:xfrm>
        </p:spPr>
      </p:pic>
      <p:pic>
        <p:nvPicPr>
          <p:cNvPr id="44036" name="Picture 20" descr="vicker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" y="3733800"/>
            <a:ext cx="4114800" cy="2362200"/>
          </a:xfrm>
        </p:spPr>
      </p:pic>
      <p:pic>
        <p:nvPicPr>
          <p:cNvPr id="44037" name="Picture 23" descr="machinegu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953000" y="3657600"/>
            <a:ext cx="40386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Health Hazards and Conditions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8200" y="1524000"/>
            <a:ext cx="4191000" cy="4598988"/>
          </a:xfrm>
        </p:spPr>
        <p:txBody>
          <a:bodyPr/>
          <a:lstStyle/>
          <a:p>
            <a:r>
              <a:rPr lang="en-US" sz="3600" smtClean="0"/>
              <a:t>In the Trenches</a:t>
            </a:r>
          </a:p>
          <a:p>
            <a:pPr lvl="1"/>
            <a:r>
              <a:rPr lang="en-US" sz="2800" smtClean="0"/>
              <a:t>Lice</a:t>
            </a:r>
          </a:p>
          <a:p>
            <a:pPr lvl="1"/>
            <a:r>
              <a:rPr lang="en-US" sz="2800" smtClean="0"/>
              <a:t>Rats</a:t>
            </a:r>
          </a:p>
          <a:p>
            <a:pPr lvl="1"/>
            <a:r>
              <a:rPr lang="en-US" sz="2800" smtClean="0"/>
              <a:t>Dirty water</a:t>
            </a:r>
          </a:p>
          <a:p>
            <a:pPr lvl="1"/>
            <a:r>
              <a:rPr lang="en-US" sz="2800" smtClean="0"/>
              <a:t>Dead bodies</a:t>
            </a:r>
          </a:p>
          <a:p>
            <a:pPr lvl="1"/>
            <a:r>
              <a:rPr lang="en-US" sz="2800" smtClean="0"/>
              <a:t>Trench foot</a:t>
            </a:r>
          </a:p>
          <a:p>
            <a:pPr lvl="1"/>
            <a:r>
              <a:rPr lang="en-US" sz="2800" smtClean="0"/>
              <a:t>Trench mouth</a:t>
            </a:r>
          </a:p>
          <a:p>
            <a:pPr lvl="1"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35E2E"/>
                </a:solidFill>
              </a:rPr>
              <a:t>Nationalism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In the 19</a:t>
            </a:r>
            <a:r>
              <a:rPr lang="en-US" baseline="30000" smtClean="0"/>
              <a:t>th</a:t>
            </a:r>
            <a:r>
              <a:rPr lang="en-US" smtClean="0"/>
              <a:t> century politics in the western world were deeply influenced by </a:t>
            </a:r>
            <a:r>
              <a:rPr lang="en-US" b="1" smtClean="0"/>
              <a:t>nationalism</a:t>
            </a:r>
            <a:r>
              <a:rPr lang="en-US" smtClean="0"/>
              <a:t>.</a:t>
            </a:r>
          </a:p>
          <a:p>
            <a:pPr lvl="1" eaLnBrk="1" hangingPunct="1"/>
            <a:r>
              <a:rPr lang="en-US" i="1" smtClean="0"/>
              <a:t>Devotion to the interest and culture of one’s nation</a:t>
            </a:r>
          </a:p>
          <a:p>
            <a:pPr lvl="1" eaLnBrk="1" hangingPunct="1"/>
            <a:r>
              <a:rPr lang="en-US" smtClean="0"/>
              <a:t>Nationalism led to rivalries between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American War Hero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During the fighting at Meuse-Argonne:</a:t>
            </a:r>
          </a:p>
          <a:p>
            <a:pPr lvl="1"/>
            <a:r>
              <a:rPr lang="en-US" b="1" u="sng" smtClean="0"/>
              <a:t>Alvin York</a:t>
            </a:r>
            <a:r>
              <a:rPr lang="en-US" smtClean="0"/>
              <a:t> becomes famous</a:t>
            </a:r>
          </a:p>
          <a:p>
            <a:pPr lvl="1"/>
            <a:r>
              <a:rPr lang="en-US" smtClean="0"/>
              <a:t>Killed 25 Germans with one rifle and one revolver and rescued 132 American prisoners</a:t>
            </a:r>
          </a:p>
          <a:p>
            <a:pPr lvl="1"/>
            <a:r>
              <a:rPr lang="en-US" smtClean="0"/>
              <a:t>Called the single greatest feat ever by an American private soldier.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Collapse of Germany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November 3, 1918</a:t>
            </a:r>
          </a:p>
          <a:p>
            <a:pPr lvl="1"/>
            <a:r>
              <a:rPr lang="en-US" smtClean="0"/>
              <a:t>Austria-Hungary surrenders to the allies</a:t>
            </a:r>
          </a:p>
          <a:p>
            <a:pPr lvl="1"/>
            <a:endParaRPr lang="en-US" smtClean="0"/>
          </a:p>
          <a:p>
            <a:r>
              <a:rPr lang="en-US" smtClean="0"/>
              <a:t>Germany’s surrender:</a:t>
            </a:r>
          </a:p>
          <a:p>
            <a:pPr lvl="1"/>
            <a:r>
              <a:rPr lang="en-US" smtClean="0"/>
              <a:t>In the 11</a:t>
            </a:r>
            <a:r>
              <a:rPr lang="en-US" baseline="30000" smtClean="0"/>
              <a:t>th</a:t>
            </a:r>
            <a:r>
              <a:rPr lang="en-US" smtClean="0"/>
              <a:t> hour of the 11</a:t>
            </a:r>
            <a:r>
              <a:rPr lang="en-US" baseline="30000" smtClean="0"/>
              <a:t>th</a:t>
            </a:r>
            <a:r>
              <a:rPr lang="en-US" smtClean="0"/>
              <a:t> day in the 11</a:t>
            </a:r>
            <a:r>
              <a:rPr lang="en-US" baseline="30000" smtClean="0"/>
              <a:t>th</a:t>
            </a:r>
            <a:r>
              <a:rPr lang="en-US" smtClean="0"/>
              <a:t> month of 1918 Germany surrenders the war to the allies.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 Final Toll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300" smtClean="0"/>
              <a:t>Up to that point WW1 was the bloodiest war in history</a:t>
            </a:r>
          </a:p>
          <a:p>
            <a:pPr>
              <a:lnSpc>
                <a:spcPct val="90000"/>
              </a:lnSpc>
            </a:pPr>
            <a:endParaRPr lang="en-US" sz="2300" smtClean="0"/>
          </a:p>
          <a:p>
            <a:pPr>
              <a:lnSpc>
                <a:spcPct val="90000"/>
              </a:lnSpc>
            </a:pPr>
            <a:r>
              <a:rPr lang="en-US" sz="2300" smtClean="0"/>
              <a:t>World Losses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Over 10,000,000 military deaths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Over 11,000,000 civilian deaths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Over 20,000,000 wounded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Over 10,000,000 refugees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$338 Billion in war costs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300" smtClean="0"/>
              <a:t>U.S. Losses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48,000 men died in battle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62,000 men died of disease in Europe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200,000 wounded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  <a:p>
            <a:pPr lvl="1">
              <a:lnSpc>
                <a:spcPct val="90000"/>
              </a:lnSpc>
            </a:pPr>
            <a:endParaRPr lang="en-US" sz="2000" smtClean="0"/>
          </a:p>
          <a:p>
            <a:pPr lvl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 War At Home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War Industries Board</a:t>
            </a:r>
            <a:endParaRPr 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War Industries Board</a:t>
            </a:r>
          </a:p>
          <a:p>
            <a:pPr lvl="1"/>
            <a:r>
              <a:rPr lang="en-US" smtClean="0"/>
              <a:t>Est. 1917</a:t>
            </a:r>
          </a:p>
          <a:p>
            <a:pPr lvl="1"/>
            <a:r>
              <a:rPr lang="en-US" smtClean="0"/>
              <a:t>Under the leadership of Bernard M. Baruch</a:t>
            </a:r>
          </a:p>
          <a:p>
            <a:pPr lvl="2"/>
            <a:r>
              <a:rPr lang="en-US" smtClean="0"/>
              <a:t>WIB encouraged companies to use mass production techniques to increase efficiency</a:t>
            </a:r>
          </a:p>
          <a:p>
            <a:pPr lvl="2"/>
            <a:r>
              <a:rPr lang="en-US" smtClean="0"/>
              <a:t>Tried to get companies to eliminate waste by standardizing products</a:t>
            </a:r>
          </a:p>
          <a:p>
            <a:pPr lvl="1"/>
            <a:r>
              <a:rPr lang="en-US" smtClean="0"/>
              <a:t>Under the WIB  industrial production in the US was increased by 20%</a:t>
            </a:r>
          </a:p>
          <a:p>
            <a:pPr lvl="1"/>
            <a:r>
              <a:rPr lang="en-US" smtClean="0"/>
              <a:t>…but retail prices double what they previously were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Railroad Administration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Had complete control over the railroads </a:t>
            </a:r>
          </a:p>
          <a:p>
            <a:pPr lvl="1"/>
            <a:r>
              <a:rPr lang="en-US" smtClean="0"/>
              <a:t>What they carried</a:t>
            </a:r>
          </a:p>
          <a:p>
            <a:pPr lvl="1"/>
            <a:r>
              <a:rPr lang="en-US" smtClean="0"/>
              <a:t>Where they were heading</a:t>
            </a:r>
          </a:p>
          <a:p>
            <a:pPr lvl="1"/>
            <a:r>
              <a:rPr lang="en-US" smtClean="0"/>
              <a:t>When they left and arrived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Fuel Administration</a:t>
            </a:r>
            <a:endParaRPr lang="en-US" dirty="0"/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Fuel Administration</a:t>
            </a:r>
          </a:p>
          <a:p>
            <a:pPr lvl="1"/>
            <a:r>
              <a:rPr lang="en-US" smtClean="0"/>
              <a:t>Monitored coal supplies</a:t>
            </a:r>
          </a:p>
          <a:p>
            <a:pPr lvl="1"/>
            <a:r>
              <a:rPr lang="en-US" smtClean="0"/>
              <a:t>Rationed gasoline and heating oils</a:t>
            </a:r>
          </a:p>
          <a:p>
            <a:pPr lvl="1"/>
            <a:endParaRPr lang="en-US" smtClean="0"/>
          </a:p>
          <a:p>
            <a:r>
              <a:rPr lang="en-US" smtClean="0"/>
              <a:t>In order to conserve oil and gasoline they introduced </a:t>
            </a:r>
            <a:r>
              <a:rPr lang="en-US" b="1" smtClean="0"/>
              <a:t>daylight savings time</a:t>
            </a:r>
          </a:p>
          <a:p>
            <a:pPr lvl="1"/>
            <a:r>
              <a:rPr lang="en-US" smtClean="0"/>
              <a:t>Proposed by Ben Franklin in the 1770’s</a:t>
            </a:r>
          </a:p>
          <a:p>
            <a:pPr lvl="1"/>
            <a:r>
              <a:rPr lang="en-US" smtClean="0"/>
              <a:t>Took advantage of the longer days of Summer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War Economy</a:t>
            </a:r>
            <a:endParaRPr lang="en-US" dirty="0"/>
          </a:p>
        </p:txBody>
      </p:sp>
      <p:sp>
        <p:nvSpPr>
          <p:cNvPr id="5427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During the war years:</a:t>
            </a:r>
          </a:p>
          <a:p>
            <a:pPr lvl="1"/>
            <a:r>
              <a:rPr lang="en-US" smtClean="0"/>
              <a:t>Blue collar wages for jobs rose about 20% on average</a:t>
            </a:r>
          </a:p>
          <a:p>
            <a:pPr lvl="1"/>
            <a:r>
              <a:rPr lang="en-US" smtClean="0"/>
              <a:t>But the average household’s income could not keep up with the rising food and housing costs</a:t>
            </a:r>
          </a:p>
          <a:p>
            <a:pPr lvl="1"/>
            <a:endParaRPr lang="en-US" smtClean="0"/>
          </a:p>
          <a:p>
            <a:r>
              <a:rPr lang="en-US" smtClean="0"/>
              <a:t>In contrast to blue collar workers:</a:t>
            </a:r>
          </a:p>
          <a:p>
            <a:pPr lvl="1"/>
            <a:r>
              <a:rPr lang="en-US" smtClean="0"/>
              <a:t>Large corporations saw enormous profits</a:t>
            </a:r>
          </a:p>
          <a:p>
            <a:pPr lvl="1"/>
            <a:r>
              <a:rPr lang="en-US" smtClean="0"/>
              <a:t>Management was overpaid and laborers were under paid and overworked…</a:t>
            </a:r>
          </a:p>
          <a:p>
            <a:pPr lvl="2"/>
            <a:r>
              <a:rPr lang="en-US" smtClean="0"/>
              <a:t>As a result, many industries suffered from strikes.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National War Labor Board</a:t>
            </a:r>
            <a:endParaRPr lang="en-US" dirty="0"/>
          </a:p>
        </p:txBody>
      </p:sp>
      <p:sp>
        <p:nvSpPr>
          <p:cNvPr id="5529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Est. By President Woodrow Wilson in 1918</a:t>
            </a:r>
          </a:p>
          <a:p>
            <a:pPr lvl="1"/>
            <a:r>
              <a:rPr lang="en-US" smtClean="0"/>
              <a:t>Workers that refused to do what they were told would lose their draft exemption “Work or Fight”</a:t>
            </a:r>
          </a:p>
          <a:p>
            <a:pPr lvl="1"/>
            <a:endParaRPr lang="en-US" smtClean="0"/>
          </a:p>
          <a:p>
            <a:r>
              <a:rPr lang="en-US" smtClean="0"/>
              <a:t>Good changes for workers</a:t>
            </a:r>
          </a:p>
          <a:p>
            <a:pPr lvl="1"/>
            <a:r>
              <a:rPr lang="en-US" smtClean="0"/>
              <a:t>Improved factory conditions</a:t>
            </a:r>
          </a:p>
          <a:p>
            <a:pPr lvl="1"/>
            <a:r>
              <a:rPr lang="en-US" smtClean="0"/>
              <a:t>Pushed for an 8 hour work day</a:t>
            </a:r>
          </a:p>
          <a:p>
            <a:pPr lvl="1"/>
            <a:r>
              <a:rPr lang="en-US" smtClean="0"/>
              <a:t>Promoted factory inspections</a:t>
            </a:r>
          </a:p>
          <a:p>
            <a:pPr lvl="1"/>
            <a:r>
              <a:rPr lang="en-US" smtClean="0"/>
              <a:t>Banned child labor for good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Food Administration</a:t>
            </a:r>
            <a:endParaRPr lang="en-US" dirty="0"/>
          </a:p>
        </p:txBody>
      </p:sp>
      <p:sp>
        <p:nvSpPr>
          <p:cNvPr id="5632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To help produce and conserve food</a:t>
            </a:r>
          </a:p>
          <a:p>
            <a:pPr lvl="1"/>
            <a:r>
              <a:rPr lang="en-US" smtClean="0"/>
              <a:t>Established by President Wilson</a:t>
            </a:r>
          </a:p>
          <a:p>
            <a:pPr lvl="2"/>
            <a:r>
              <a:rPr lang="en-US" smtClean="0"/>
              <a:t>One day “sweetless”</a:t>
            </a:r>
          </a:p>
          <a:p>
            <a:pPr lvl="2"/>
            <a:r>
              <a:rPr lang="en-US" smtClean="0"/>
              <a:t>One day “meatless”</a:t>
            </a:r>
          </a:p>
          <a:p>
            <a:pPr lvl="2"/>
            <a:r>
              <a:rPr lang="en-US" smtClean="0"/>
              <a:t>One day “porkless”</a:t>
            </a:r>
          </a:p>
          <a:p>
            <a:pPr lvl="2"/>
            <a:r>
              <a:rPr lang="en-US" smtClean="0"/>
              <a:t>One day “wheatless”</a:t>
            </a:r>
          </a:p>
          <a:p>
            <a:pPr lvl="2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35E2E"/>
                </a:solidFill>
              </a:rPr>
              <a:t>Imperialism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As European countries built empires, they fought for control over the colonies that produced raw materials.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Ex.  France and England began a struggle against Germany for different territories.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Espionage and Sedation Acts</a:t>
            </a:r>
            <a:endParaRPr lang="en-US" dirty="0"/>
          </a:p>
        </p:txBody>
      </p:sp>
      <p:sp>
        <p:nvSpPr>
          <p:cNvPr id="5837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Espionage and Sedation Acts</a:t>
            </a:r>
          </a:p>
          <a:p>
            <a:pPr lvl="1"/>
            <a:r>
              <a:rPr lang="en-US" smtClean="0"/>
              <a:t>Passed by congress on May, 1918.</a:t>
            </a:r>
          </a:p>
          <a:p>
            <a:pPr lvl="1"/>
            <a:r>
              <a:rPr lang="en-US" smtClean="0"/>
              <a:t>A person could be fined $10,000 or 20 years in jail for saying anything negative about the war effort</a:t>
            </a:r>
          </a:p>
          <a:p>
            <a:pPr lvl="1"/>
            <a:r>
              <a:rPr lang="en-US" smtClean="0"/>
              <a:t>Definitely a violation of the 1</a:t>
            </a:r>
            <a:r>
              <a:rPr lang="en-US" baseline="30000" smtClean="0"/>
              <a:t>st</a:t>
            </a:r>
            <a:r>
              <a:rPr lang="en-US" smtClean="0"/>
              <a:t> Amendment</a:t>
            </a:r>
          </a:p>
          <a:p>
            <a:pPr lvl="1"/>
            <a:r>
              <a:rPr lang="en-US" smtClean="0"/>
              <a:t>Targeted socialist and labor leaders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African Americans and the War</a:t>
            </a:r>
            <a:endParaRPr lang="en-US" dirty="0"/>
          </a:p>
        </p:txBody>
      </p:sp>
      <p:sp>
        <p:nvSpPr>
          <p:cNvPr id="5939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z="2000" smtClean="0"/>
              <a:t>W.E.B. Dubois believed African Americans should support the war.</a:t>
            </a:r>
          </a:p>
          <a:p>
            <a:pPr lvl="1"/>
            <a:r>
              <a:rPr lang="en-US" sz="2000" smtClean="0"/>
              <a:t>Believed that if African Americans supported the war, more people would call for racial equality</a:t>
            </a:r>
          </a:p>
          <a:p>
            <a:pPr lvl="1"/>
            <a:endParaRPr lang="en-US" sz="2000" smtClean="0"/>
          </a:p>
          <a:p>
            <a:r>
              <a:rPr lang="en-US" sz="2000" smtClean="0"/>
              <a:t>Others believed that victims of racism should not support a racist government.</a:t>
            </a:r>
          </a:p>
          <a:p>
            <a:endParaRPr lang="en-US" sz="2000" smtClean="0"/>
          </a:p>
          <a:p>
            <a:r>
              <a:rPr lang="en-US" sz="2000" smtClean="0"/>
              <a:t>African Americans began the “Great Migration”</a:t>
            </a:r>
          </a:p>
          <a:p>
            <a:pPr lvl="1"/>
            <a:r>
              <a:rPr lang="en-US" sz="2000" smtClean="0"/>
              <a:t>Moving from rural southern states to big northern cities</a:t>
            </a:r>
          </a:p>
          <a:p>
            <a:pPr lvl="1"/>
            <a:r>
              <a:rPr lang="en-US" sz="2000" smtClean="0"/>
              <a:t>To escape the racist south (Jim Crow Laws)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Great 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" y="457200"/>
            <a:ext cx="8898914" cy="56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Women and the War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Began to work jobs that had previously been exclusively held by men.</a:t>
            </a:r>
          </a:p>
          <a:p>
            <a:pPr lvl="1"/>
            <a:r>
              <a:rPr lang="en-US" smtClean="0"/>
              <a:t>Railroad</a:t>
            </a:r>
          </a:p>
          <a:p>
            <a:pPr lvl="1"/>
            <a:r>
              <a:rPr lang="en-US" smtClean="0"/>
              <a:t>Cooks</a:t>
            </a:r>
          </a:p>
          <a:p>
            <a:pPr lvl="1"/>
            <a:r>
              <a:rPr lang="en-US" smtClean="0"/>
              <a:t>Dock workers</a:t>
            </a:r>
          </a:p>
          <a:p>
            <a:pPr lvl="1"/>
            <a:r>
              <a:rPr lang="en-US" smtClean="0"/>
              <a:t>Brick layers</a:t>
            </a:r>
          </a:p>
          <a:p>
            <a:pPr lvl="1"/>
            <a:r>
              <a:rPr lang="en-US" smtClean="0"/>
              <a:t>Coal Miners</a:t>
            </a:r>
          </a:p>
          <a:p>
            <a:pPr lvl="1"/>
            <a:endParaRPr lang="en-US" smtClean="0"/>
          </a:p>
          <a:p>
            <a:r>
              <a:rPr lang="en-US" smtClean="0"/>
              <a:t>1919 Congress passed the 19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  <a:p>
            <a:pPr lvl="1"/>
            <a:r>
              <a:rPr lang="en-US" smtClean="0"/>
              <a:t>Gave women the right to vote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Committee on Public Information</a:t>
            </a:r>
            <a:endParaRPr lang="en-US" dirty="0"/>
          </a:p>
        </p:txBody>
      </p:sp>
      <p:sp>
        <p:nvSpPr>
          <p:cNvPr id="5734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dirty="0" smtClean="0"/>
              <a:t>Committee on Public Information</a:t>
            </a:r>
          </a:p>
          <a:p>
            <a:pPr lvl="1"/>
            <a:r>
              <a:rPr lang="en-US" dirty="0" smtClean="0"/>
              <a:t>To popularize the war, the government established the </a:t>
            </a:r>
            <a:r>
              <a:rPr lang="en-US" dirty="0" smtClean="0"/>
              <a:t>nation’s </a:t>
            </a:r>
            <a:r>
              <a:rPr lang="en-US" dirty="0" smtClean="0"/>
              <a:t>first </a:t>
            </a:r>
            <a:r>
              <a:rPr lang="en-US" b="1" dirty="0" smtClean="0"/>
              <a:t>propaganda</a:t>
            </a:r>
            <a:r>
              <a:rPr lang="en-US" dirty="0" smtClean="0"/>
              <a:t> agency</a:t>
            </a:r>
          </a:p>
          <a:p>
            <a:pPr lvl="2"/>
            <a:r>
              <a:rPr lang="en-US" dirty="0" smtClean="0"/>
              <a:t>Biased information designed to influence peoples thoughts and actions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SELLING THE WAR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In groups of five create an ad campaign designed to encourage support of/ or create support against the war in Europe.  Use your books to help you understand the state of America during the war.  Who was prospering?  Who was feeling the crunch of a wartime economy.  Your ad campaign should encourage/discourage all sides to support/not support the war equally.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Your group will present a one to two minute commercial; be creative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Wilson Fights for Peace</a:t>
            </a:r>
            <a:endParaRPr lang="en-US" dirty="0"/>
          </a:p>
        </p:txBody>
      </p:sp>
      <p:sp>
        <p:nvSpPr>
          <p:cNvPr id="6349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pPr algn="ctr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Wilson Presents His Plan</a:t>
            </a:r>
            <a:endParaRPr lang="en-US" dirty="0"/>
          </a:p>
        </p:txBody>
      </p:sp>
      <p:sp>
        <p:nvSpPr>
          <p:cNvPr id="6451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Presented plan on January 18, 1918</a:t>
            </a:r>
          </a:p>
          <a:p>
            <a:pPr lvl="1"/>
            <a:r>
              <a:rPr lang="en-US" smtClean="0"/>
              <a:t>Wilson delivers his 14 points speech to Congress</a:t>
            </a:r>
          </a:p>
          <a:p>
            <a:pPr lvl="2"/>
            <a:r>
              <a:rPr lang="en-US" smtClean="0"/>
              <a:t>The first five points were issues that Wilson believed had to be addressed to prevent another world war.</a:t>
            </a:r>
          </a:p>
          <a:p>
            <a:pPr lvl="2"/>
            <a:r>
              <a:rPr lang="en-US" smtClean="0"/>
              <a:t>The next 8 points dealt with boundary changes</a:t>
            </a:r>
          </a:p>
          <a:p>
            <a:pPr lvl="2"/>
            <a:r>
              <a:rPr lang="en-US" smtClean="0"/>
              <a:t>The 14</a:t>
            </a:r>
            <a:r>
              <a:rPr lang="en-US" baseline="30000" smtClean="0"/>
              <a:t>th</a:t>
            </a:r>
            <a:r>
              <a:rPr lang="en-US" smtClean="0"/>
              <a:t> point called for the creation of an international organization to address diplomatic crises</a:t>
            </a:r>
          </a:p>
          <a:p>
            <a:pPr lvl="3"/>
            <a:r>
              <a:rPr lang="en-US" b="1" u="sng" smtClean="0"/>
              <a:t>League of Nations</a:t>
            </a:r>
          </a:p>
          <a:p>
            <a:pPr lvl="4"/>
            <a:r>
              <a:rPr lang="en-US" sz="1800" smtClean="0"/>
              <a:t>Provided a forum for nations to discuss and settle their grievances without having to resort to war.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Allies Reject Wilson’s Plan</a:t>
            </a:r>
            <a:endParaRPr lang="en-US" dirty="0"/>
          </a:p>
        </p:txBody>
      </p:sp>
      <p:sp>
        <p:nvSpPr>
          <p:cNvPr id="6553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Wilson was naïve about how Allied leaders would accept his plan.</a:t>
            </a:r>
          </a:p>
          <a:p>
            <a:pPr lvl="1"/>
            <a:r>
              <a:rPr lang="en-US" smtClean="0"/>
              <a:t>Georges Clemenceau</a:t>
            </a:r>
          </a:p>
          <a:p>
            <a:pPr lvl="2"/>
            <a:r>
              <a:rPr lang="en-US" smtClean="0"/>
              <a:t>French Premier</a:t>
            </a:r>
          </a:p>
          <a:p>
            <a:pPr lvl="2"/>
            <a:r>
              <a:rPr lang="en-US" smtClean="0"/>
              <a:t>Lived through two German invasions</a:t>
            </a:r>
          </a:p>
          <a:p>
            <a:pPr lvl="2"/>
            <a:r>
              <a:rPr lang="en-US" smtClean="0"/>
              <a:t>Was determined to not let it happen again</a:t>
            </a:r>
          </a:p>
          <a:p>
            <a:pPr lvl="2"/>
            <a:endParaRPr lang="en-US" smtClean="0"/>
          </a:p>
          <a:p>
            <a:pPr lvl="1"/>
            <a:r>
              <a:rPr lang="en-US" smtClean="0"/>
              <a:t>David Lloyd George</a:t>
            </a:r>
          </a:p>
          <a:p>
            <a:pPr lvl="2"/>
            <a:r>
              <a:rPr lang="en-US" smtClean="0"/>
              <a:t>British Prime Minister</a:t>
            </a:r>
          </a:p>
          <a:p>
            <a:pPr lvl="2"/>
            <a:r>
              <a:rPr lang="en-US" smtClean="0"/>
              <a:t>Just won re-election on the slogan “Make Germany Pay”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Debating The Treaty</a:t>
            </a:r>
            <a:endParaRPr lang="en-US" dirty="0"/>
          </a:p>
        </p:txBody>
      </p:sp>
      <p:sp>
        <p:nvSpPr>
          <p:cNvPr id="6656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Included none of the Central Powers</a:t>
            </a:r>
          </a:p>
          <a:p>
            <a:endParaRPr lang="en-US" smtClean="0"/>
          </a:p>
          <a:p>
            <a:r>
              <a:rPr lang="en-US" smtClean="0"/>
              <a:t>Russia didn’t attend because a communist government power took over</a:t>
            </a:r>
          </a:p>
          <a:p>
            <a:endParaRPr lang="en-US" smtClean="0"/>
          </a:p>
          <a:p>
            <a:r>
              <a:rPr lang="en-US" smtClean="0"/>
              <a:t>Wilson (US), Orlando (Italy), Clemenceau (France), George (Britain) all met to discuss the treaty.</a:t>
            </a:r>
          </a:p>
          <a:p>
            <a:endParaRPr lang="en-US" smtClean="0"/>
          </a:p>
          <a:p>
            <a:r>
              <a:rPr lang="en-US" smtClean="0"/>
              <a:t>Wilson conceded most of his 14 point but demanded the establishment of the </a:t>
            </a:r>
            <a:r>
              <a:rPr lang="en-US" b="1" smtClean="0"/>
              <a:t>League of Nations.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35E2E"/>
                </a:solidFill>
              </a:rPr>
              <a:t>Militarism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No nation wanted to have an enemy that had a stronger military than they possessed.</a:t>
            </a:r>
          </a:p>
          <a:p>
            <a:pPr lvl="1" eaLnBrk="1" hangingPunct="1"/>
            <a:r>
              <a:rPr lang="en-US" smtClean="0"/>
              <a:t>Militarism</a:t>
            </a:r>
          </a:p>
          <a:p>
            <a:pPr lvl="2" eaLnBrk="1" hangingPunct="1"/>
            <a:r>
              <a:rPr lang="en-US" smtClean="0"/>
              <a:t>The development of armed forces and their use as a tool of diplomacy.</a:t>
            </a:r>
          </a:p>
          <a:p>
            <a:pPr lvl="2" eaLnBrk="1" hangingPunct="1"/>
            <a:r>
              <a:rPr lang="en-US" smtClean="0"/>
              <a:t>The country with the most “guns” was the most powerful.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6758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Signed by the Big Four and the leaders of the defeated nations in the Hall of Mirrors in the Palace of Versailles France</a:t>
            </a:r>
          </a:p>
          <a:p>
            <a:pPr lvl="1"/>
            <a:r>
              <a:rPr lang="en-US" smtClean="0"/>
              <a:t>Provision</a:t>
            </a:r>
          </a:p>
          <a:p>
            <a:pPr marL="1050925" lvl="2" indent="-457200"/>
            <a:r>
              <a:rPr lang="en-US" smtClean="0"/>
              <a:t>Established 9 new nations</a:t>
            </a:r>
          </a:p>
          <a:p>
            <a:pPr marL="1050925" lvl="2" indent="-457200"/>
            <a:r>
              <a:rPr lang="en-US" smtClean="0"/>
              <a:t>Germany could not maintain an army</a:t>
            </a:r>
          </a:p>
          <a:p>
            <a:pPr marL="1050925" lvl="2" indent="-457200"/>
            <a:r>
              <a:rPr lang="en-US" smtClean="0"/>
              <a:t>Germany had to pay 33 billion in </a:t>
            </a:r>
            <a:r>
              <a:rPr lang="en-US" b="1" smtClean="0"/>
              <a:t>reparations</a:t>
            </a:r>
            <a:r>
              <a:rPr lang="en-US" smtClean="0"/>
              <a:t> to the Allies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Treaty’s Weaknesses</a:t>
            </a:r>
            <a:endParaRPr lang="en-US" dirty="0"/>
          </a:p>
        </p:txBody>
      </p:sp>
      <p:sp>
        <p:nvSpPr>
          <p:cNvPr id="6861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381000" indent="-381000"/>
            <a:r>
              <a:rPr lang="en-US" dirty="0" smtClean="0"/>
              <a:t>The treatment of Germany weakened the Treaty of Versailles's ability to provide lasting peace in Germany.</a:t>
            </a:r>
          </a:p>
          <a:p>
            <a:pPr marL="381000" indent="-381000"/>
            <a:r>
              <a:rPr lang="en-US" dirty="0" smtClean="0"/>
              <a:t>Basic Flaws in the treaty:</a:t>
            </a:r>
          </a:p>
          <a:p>
            <a:pPr marL="800100" lvl="1" indent="-342900">
              <a:buFont typeface="Wingdings" pitchFamily="2" charset="2"/>
              <a:buAutoNum type="arabicPeriod"/>
            </a:pPr>
            <a:r>
              <a:rPr lang="en-US" sz="2300" dirty="0" smtClean="0"/>
              <a:t>It humiliated Germany</a:t>
            </a:r>
          </a:p>
          <a:p>
            <a:pPr marL="1219200" lvl="2" indent="-304800"/>
            <a:r>
              <a:rPr lang="en-US" sz="2100" dirty="0" smtClean="0"/>
              <a:t>Contained a </a:t>
            </a:r>
            <a:r>
              <a:rPr lang="en-US" sz="2100" b="1" dirty="0" smtClean="0"/>
              <a:t>War Guilt Clause</a:t>
            </a:r>
          </a:p>
          <a:p>
            <a:pPr marL="1676400" lvl="3" indent="-304800"/>
            <a:r>
              <a:rPr lang="en-US" sz="2100" dirty="0" smtClean="0"/>
              <a:t>Germany had to accept sole responsibility for starting the war</a:t>
            </a:r>
          </a:p>
          <a:p>
            <a:pPr marL="800100" lvl="1" indent="-342900">
              <a:buFont typeface="Wingdings" pitchFamily="2" charset="2"/>
              <a:buAutoNum type="arabicPeriod"/>
            </a:pPr>
            <a:r>
              <a:rPr lang="en-US" sz="2500" dirty="0" smtClean="0"/>
              <a:t>The reparations were too high for Germany to pay</a:t>
            </a:r>
          </a:p>
          <a:p>
            <a:pPr marL="800100" lvl="1" indent="-342900">
              <a:buFont typeface="Wingdings" pitchFamily="2" charset="2"/>
              <a:buAutoNum type="arabicPeriod"/>
            </a:pPr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Opposition to the Treaty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When Wilson returned to the US, he faced strong opposition to the treaty.</a:t>
            </a:r>
          </a:p>
          <a:p>
            <a:pPr lvl="1"/>
            <a:r>
              <a:rPr lang="en-US" smtClean="0"/>
              <a:t>Herbert Hoover</a:t>
            </a:r>
          </a:p>
          <a:p>
            <a:pPr lvl="2"/>
            <a:r>
              <a:rPr lang="en-US" smtClean="0"/>
              <a:t>Believed that the treaty was too harsh and would cripple Europe economically</a:t>
            </a:r>
          </a:p>
          <a:p>
            <a:pPr lvl="2"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Debate over the League of Nations</a:t>
            </a:r>
          </a:p>
          <a:p>
            <a:pPr lvl="1"/>
            <a:r>
              <a:rPr lang="en-US" smtClean="0"/>
              <a:t>Henry Cabot Lodge</a:t>
            </a:r>
          </a:p>
          <a:p>
            <a:pPr lvl="2"/>
            <a:r>
              <a:rPr lang="en-US" smtClean="0"/>
              <a:t>Believed that the League of Nations threatened U.S. foreign policy.</a:t>
            </a:r>
          </a:p>
          <a:p>
            <a:pPr lvl="2"/>
            <a:r>
              <a:rPr lang="en-US" smtClean="0"/>
              <a:t>Suspicious of some of the provision in the treaty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Wilson Refuses to Compromise</a:t>
            </a:r>
          </a:p>
        </p:txBody>
      </p:sp>
      <p:sp>
        <p:nvSpPr>
          <p:cNvPr id="706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Wilson unwisely ignores the Senate’s opposition to the treaty.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  <a:p>
            <a:r>
              <a:rPr lang="en-US" smtClean="0"/>
              <a:t>Wilson sets out on a 8,000 mile trip across the US to gain support of the people</a:t>
            </a:r>
          </a:p>
          <a:p>
            <a:pPr lvl="1"/>
            <a:r>
              <a:rPr lang="en-US" smtClean="0"/>
              <a:t>While touring, he has a stroke and is mostly paralyzed for 2 months.</a:t>
            </a:r>
          </a:p>
          <a:p>
            <a:pPr lvl="1"/>
            <a:r>
              <a:rPr lang="en-US" smtClean="0"/>
              <a:t>Senate </a:t>
            </a:r>
            <a:r>
              <a:rPr lang="en-US" b="1" smtClean="0"/>
              <a:t>confirms</a:t>
            </a:r>
            <a:r>
              <a:rPr lang="en-US" smtClean="0"/>
              <a:t> the treaty but adds amendments</a:t>
            </a:r>
          </a:p>
          <a:p>
            <a:pPr lvl="1"/>
            <a:r>
              <a:rPr lang="en-US" smtClean="0"/>
              <a:t>The US never joined the League of Nations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 Legacy of the Wars</a:t>
            </a:r>
          </a:p>
        </p:txBody>
      </p:sp>
      <p:sp>
        <p:nvSpPr>
          <p:cNvPr id="716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Americans came to call WW1 “The War to End All Wars”</a:t>
            </a:r>
          </a:p>
          <a:p>
            <a:endParaRPr lang="en-US" smtClean="0"/>
          </a:p>
          <a:p>
            <a:r>
              <a:rPr lang="en-US" smtClean="0"/>
              <a:t>The Long Run</a:t>
            </a:r>
          </a:p>
          <a:p>
            <a:pPr lvl="1"/>
            <a:r>
              <a:rPr lang="en-US" smtClean="0"/>
              <a:t>Europe was still in turmoil</a:t>
            </a:r>
          </a:p>
          <a:p>
            <a:pPr lvl="1"/>
            <a:r>
              <a:rPr lang="en-US" smtClean="0"/>
              <a:t>The Treaty of Versailles accomplished nothing</a:t>
            </a:r>
          </a:p>
          <a:p>
            <a:pPr lvl="1"/>
            <a:r>
              <a:rPr lang="en-US" smtClean="0"/>
              <a:t>Most Europeans wanted to resume the fight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2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35E2E"/>
                </a:solidFill>
              </a:rPr>
              <a:t>System of Alliances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Two major alliance groups in Europe</a:t>
            </a:r>
          </a:p>
          <a:p>
            <a:pPr marL="971550" lvl="1" indent="-514350" eaLnBrk="1" hangingPunct="1">
              <a:buFont typeface="Georgia" pitchFamily="18" charset="0"/>
              <a:buAutoNum type="arabicPeriod"/>
            </a:pPr>
            <a:r>
              <a:rPr lang="en-US" b="1" smtClean="0"/>
              <a:t>Allies</a:t>
            </a:r>
          </a:p>
          <a:p>
            <a:pPr marL="1371600" lvl="2" indent="-514350" eaLnBrk="1" hangingPunct="1"/>
            <a:r>
              <a:rPr lang="en-US" smtClean="0"/>
              <a:t>France</a:t>
            </a:r>
          </a:p>
          <a:p>
            <a:pPr marL="1371600" lvl="2" indent="-514350" eaLnBrk="1" hangingPunct="1"/>
            <a:r>
              <a:rPr lang="en-US" smtClean="0"/>
              <a:t>Britain</a:t>
            </a:r>
          </a:p>
          <a:p>
            <a:pPr marL="1371600" lvl="2" indent="-514350" eaLnBrk="1" hangingPunct="1"/>
            <a:r>
              <a:rPr lang="en-US" smtClean="0"/>
              <a:t>Russia</a:t>
            </a:r>
          </a:p>
          <a:p>
            <a:pPr marL="971550" lvl="1" indent="-514350" eaLnBrk="1" hangingPunct="1">
              <a:buFont typeface="Georgia" pitchFamily="18" charset="0"/>
              <a:buAutoNum type="arabicPeriod"/>
            </a:pPr>
            <a:r>
              <a:rPr lang="en-US" b="1" smtClean="0"/>
              <a:t>Central Powers</a:t>
            </a:r>
          </a:p>
          <a:p>
            <a:pPr marL="1371600" lvl="2" indent="-514350" eaLnBrk="1" hangingPunct="1"/>
            <a:r>
              <a:rPr lang="en-US" smtClean="0"/>
              <a:t>Germany</a:t>
            </a:r>
          </a:p>
          <a:p>
            <a:pPr marL="1371600" lvl="2" indent="-514350" eaLnBrk="1" hangingPunct="1"/>
            <a:r>
              <a:rPr lang="en-US" smtClean="0"/>
              <a:t>Austria-Hungary</a:t>
            </a:r>
          </a:p>
          <a:p>
            <a:pPr marL="1371600" lvl="2" indent="-514350" eaLnBrk="1" hangingPunct="1"/>
            <a:r>
              <a:rPr lang="en-US" smtClean="0"/>
              <a:t>Italy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W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16063"/>
            <a:ext cx="6934200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MAP OF EUROPE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35E2E"/>
                </a:solidFill>
              </a:rPr>
              <a:t>Assassination Leads to War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Russia, Germany and Austria Hungary all want access to the Balkan Peninsula.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1914</a:t>
            </a:r>
          </a:p>
          <a:p>
            <a:pPr lvl="1" eaLnBrk="1" hangingPunct="1"/>
            <a:r>
              <a:rPr lang="en-US" smtClean="0"/>
              <a:t>Archduke Frans Ferdinand (Heir to the Austrian throne) visits Bosnia, Sarajevo</a:t>
            </a:r>
          </a:p>
          <a:p>
            <a:pPr lvl="1" eaLnBrk="1" hangingPunct="1"/>
            <a:r>
              <a:rPr lang="en-US" smtClean="0"/>
              <a:t>Gavrio Princip, a member of a nationalist group called “Black Hand” shot and killed the Archduke and his wife.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35E2E"/>
                </a:solidFill>
              </a:rPr>
              <a:t>The Result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Austria declares war on Serbia on July, 28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August 1-    As a result of Alliances, Germany                    		    declares war on Russia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August 3-    Germany Declares war on Russia’s ally   		    France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After the Germans invade Belgium, England declares war on Austria Hungary and Germany.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3578</TotalTime>
  <Words>2056</Words>
  <Application>Microsoft Office PowerPoint</Application>
  <PresentationFormat>On-screen Show (4:3)</PresentationFormat>
  <Paragraphs>322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Georgia</vt:lpstr>
      <vt:lpstr>Wingdings</vt:lpstr>
      <vt:lpstr>Wingdings 2</vt:lpstr>
      <vt:lpstr>Civic</vt:lpstr>
      <vt:lpstr>The First World War</vt:lpstr>
      <vt:lpstr>Causes of World War I</vt:lpstr>
      <vt:lpstr>Nationalism</vt:lpstr>
      <vt:lpstr>Imperialism</vt:lpstr>
      <vt:lpstr>Militarism</vt:lpstr>
      <vt:lpstr>System of Alliances</vt:lpstr>
      <vt:lpstr>MAP OF EUROPE </vt:lpstr>
      <vt:lpstr>Assassination Leads to War</vt:lpstr>
      <vt:lpstr>The Result</vt:lpstr>
      <vt:lpstr>Trench Warfare</vt:lpstr>
      <vt:lpstr>Trench Warfare</vt:lpstr>
      <vt:lpstr>America wants to stay neutral</vt:lpstr>
      <vt:lpstr>British Blockade</vt:lpstr>
      <vt:lpstr>German U-Boat Response</vt:lpstr>
      <vt:lpstr>Passenger Boats</vt:lpstr>
      <vt:lpstr>2 Reasons America Enters the War</vt:lpstr>
      <vt:lpstr>PowerPoint Presentation</vt:lpstr>
      <vt:lpstr>America Acts</vt:lpstr>
      <vt:lpstr>CAUSE AND EFFECT</vt:lpstr>
      <vt:lpstr>American Power Tips the Balance</vt:lpstr>
      <vt:lpstr>Section 1 Recap</vt:lpstr>
      <vt:lpstr>America Mobilizes</vt:lpstr>
      <vt:lpstr>YOUR COUNTRY NEEDS YOU!!</vt:lpstr>
      <vt:lpstr>PowerPoint Presentation</vt:lpstr>
      <vt:lpstr>American Enthusiasm</vt:lpstr>
      <vt:lpstr>America Turns the Tide</vt:lpstr>
      <vt:lpstr>New Weapons</vt:lpstr>
      <vt:lpstr>WW1 Weapons</vt:lpstr>
      <vt:lpstr>Health Hazards and Conditions</vt:lpstr>
      <vt:lpstr>American War Hero</vt:lpstr>
      <vt:lpstr>Collapse of Germany</vt:lpstr>
      <vt:lpstr>The Final Toll</vt:lpstr>
      <vt:lpstr>The War At Home</vt:lpstr>
      <vt:lpstr>War Industries Board</vt:lpstr>
      <vt:lpstr>Railroad Administration</vt:lpstr>
      <vt:lpstr>Fuel Administration</vt:lpstr>
      <vt:lpstr>War Economy</vt:lpstr>
      <vt:lpstr>National War Labor Board</vt:lpstr>
      <vt:lpstr>Food Administration</vt:lpstr>
      <vt:lpstr>Espionage and Sedation Acts</vt:lpstr>
      <vt:lpstr>African Americans and the War</vt:lpstr>
      <vt:lpstr>PowerPoint Presentation</vt:lpstr>
      <vt:lpstr>Women and the War</vt:lpstr>
      <vt:lpstr>Committee on Public Information</vt:lpstr>
      <vt:lpstr>SELLING THE WAR</vt:lpstr>
      <vt:lpstr>Wilson Fights for Peace</vt:lpstr>
      <vt:lpstr>Wilson Presents His Plan</vt:lpstr>
      <vt:lpstr>The Allies Reject Wilson’s Plan</vt:lpstr>
      <vt:lpstr>Debating The Treaty</vt:lpstr>
      <vt:lpstr>Treaty of Versailles</vt:lpstr>
      <vt:lpstr>The Treaty’s Weaknesses</vt:lpstr>
      <vt:lpstr>Opposition to the Treaty</vt:lpstr>
      <vt:lpstr>Wilson Refuses to Compromise</vt:lpstr>
      <vt:lpstr>The Legacy of the Wars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World War</dc:title>
  <dc:creator>Matt</dc:creator>
  <cp:lastModifiedBy>Mays, Gregg A.</cp:lastModifiedBy>
  <cp:revision>53</cp:revision>
  <cp:lastPrinted>2016-11-15T11:48:53Z</cp:lastPrinted>
  <dcterms:created xsi:type="dcterms:W3CDTF">2009-01-21T16:03:41Z</dcterms:created>
  <dcterms:modified xsi:type="dcterms:W3CDTF">2016-11-15T18:36:56Z</dcterms:modified>
</cp:coreProperties>
</file>