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4" r:id="rId2"/>
    <p:sldId id="282" r:id="rId3"/>
    <p:sldId id="285" r:id="rId4"/>
    <p:sldId id="287" r:id="rId5"/>
    <p:sldId id="288" r:id="rId6"/>
    <p:sldId id="257" r:id="rId7"/>
    <p:sldId id="258" r:id="rId8"/>
    <p:sldId id="259" r:id="rId9"/>
    <p:sldId id="289" r:id="rId10"/>
    <p:sldId id="260" r:id="rId11"/>
    <p:sldId id="261" r:id="rId12"/>
    <p:sldId id="290" r:id="rId13"/>
    <p:sldId id="262" r:id="rId14"/>
    <p:sldId id="291" r:id="rId15"/>
    <p:sldId id="263" r:id="rId16"/>
    <p:sldId id="264" r:id="rId17"/>
    <p:sldId id="265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293" r:id="rId37"/>
    <p:sldId id="294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268" r:id="rId47"/>
    <p:sldId id="269" r:id="rId48"/>
    <p:sldId id="270" r:id="rId49"/>
    <p:sldId id="271" r:id="rId50"/>
    <p:sldId id="272" r:id="rId51"/>
    <p:sldId id="273" r:id="rId52"/>
    <p:sldId id="274" r:id="rId53"/>
    <p:sldId id="275" r:id="rId54"/>
    <p:sldId id="276" r:id="rId55"/>
    <p:sldId id="277" r:id="rId56"/>
    <p:sldId id="278" r:id="rId57"/>
    <p:sldId id="279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392B1-8816-4A40-A659-0E5CB38C9062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871F6-3CFC-4754-B2E3-8AC39B9B9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A33F2-1817-4A01-98DB-AEBF9E9C36CA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F844-B749-4363-8A26-261DA8FAE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9C88D-B367-4C7F-A9AD-4F485DCF846C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53701E5-46B3-4588-A89C-CB9574A96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E0588-A47C-4063-A50F-722EC7F5A617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D3985-E729-4D3C-93EB-2AF55F707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ED0BC-3BA8-4C82-AC70-67C3B12C2DD6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B1113-1998-4520-9BAD-AD0A9A462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7F32D-9FD1-491D-BBDC-CE7C8CAB5EBD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C0DD5-A27F-423D-8A20-FE18B6919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8064B-9FD9-431A-ADD5-E0A68AE637FA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9DAC5-0359-4C0C-8CD7-37749440F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2FD76-6EBA-4B67-BDC9-47B6F6DA3866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4BF23-9CBF-44CF-B0DB-ED5DEA7D0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6DE05-0607-4212-ABAD-466365362006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8BAC3-35C0-492E-AFD4-F1336B08B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B2AE8-DC76-4BC0-9EEC-EC0CF0DDADE7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4BE40-B78D-489E-AE70-789FA2CF0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89B9D-199E-449A-95ED-AA316D7D7619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F760C-4D57-48F5-8E05-DB4226FB2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AC7795A-703C-4BC2-94DF-E5D3E5C634F7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0EA1759-1491-4101-BA6A-50A4EDB1C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84" r:id="rId8"/>
    <p:sldLayoutId id="2147483676" r:id="rId9"/>
    <p:sldLayoutId id="2147483675" r:id="rId10"/>
    <p:sldLayoutId id="21474836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68007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WORLD PROBLEMS FOLLOWING WWI</a:t>
            </a:r>
          </a:p>
        </p:txBody>
      </p:sp>
      <p:sp>
        <p:nvSpPr>
          <p:cNvPr id="13314" name="Rectangle 3"/>
          <p:cNvSpPr>
            <a:spLocks noGrp="1"/>
          </p:cNvSpPr>
          <p:nvPr>
            <p:ph type="body" idx="1"/>
          </p:nvPr>
        </p:nvSpPr>
        <p:spPr>
          <a:xfrm>
            <a:off x="152400" y="2392363"/>
            <a:ext cx="8686800" cy="2484437"/>
          </a:xfrm>
        </p:spPr>
        <p:txBody>
          <a:bodyPr/>
          <a:lstStyle/>
          <a:p>
            <a:pPr marL="889000" lvl="1" indent="-495300"/>
            <a:r>
              <a:rPr lang="en-US" sz="3600" smtClean="0"/>
              <a:t>Treaty of Versailles</a:t>
            </a:r>
          </a:p>
          <a:p>
            <a:pPr marL="1101725" lvl="2" indent="-433388"/>
            <a:r>
              <a:rPr lang="en-US" sz="2800" smtClean="0"/>
              <a:t>The treaty that ended WWI</a:t>
            </a:r>
          </a:p>
          <a:p>
            <a:pPr marL="1101725" lvl="2" indent="-433388"/>
            <a:r>
              <a:rPr lang="en-US" sz="2800" smtClean="0"/>
              <a:t>Caused anger and resentment instead of creating peace</a:t>
            </a:r>
          </a:p>
          <a:p>
            <a:pPr marL="1101725" lvl="2" indent="-433388"/>
            <a:r>
              <a:rPr lang="en-US" sz="2800" smtClean="0"/>
              <a:t>Germany had to give up military and take blame for starting the war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France and Britain’s Promise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Early in the Conflict</a:t>
            </a:r>
          </a:p>
          <a:p>
            <a:pPr lvl="1" eaLnBrk="1" hangingPunct="1"/>
            <a:r>
              <a:rPr lang="en-US" smtClean="0"/>
              <a:t>Britain and France promised to protect Czech.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When war seemed inevitable:</a:t>
            </a:r>
          </a:p>
          <a:p>
            <a:pPr lvl="1" eaLnBrk="1" hangingPunct="1"/>
            <a:r>
              <a:rPr lang="en-US" smtClean="0"/>
              <a:t>Hitler invites the French Premier Edouard Daladier and British Prime Minister </a:t>
            </a:r>
            <a:r>
              <a:rPr lang="en-US" b="1" smtClean="0"/>
              <a:t>Neville Chamberlain</a:t>
            </a:r>
            <a:r>
              <a:rPr lang="en-US" smtClean="0"/>
              <a:t> to meet in Munich.</a:t>
            </a:r>
          </a:p>
          <a:p>
            <a:pPr lvl="1" eaLnBrk="1" hangingPunct="1"/>
            <a:r>
              <a:rPr lang="en-US" smtClean="0"/>
              <a:t>Hitler assured them he would take no more land in Europe.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Munich Agreement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Munich Agreement</a:t>
            </a:r>
          </a:p>
          <a:p>
            <a:pPr lvl="1" eaLnBrk="1" hangingPunct="1"/>
            <a:r>
              <a:rPr lang="en-US" smtClean="0"/>
              <a:t>Stated that Hitler would not annex anymore of Europe</a:t>
            </a:r>
          </a:p>
          <a:p>
            <a:pPr lvl="1" eaLnBrk="1" hangingPunct="1"/>
            <a:r>
              <a:rPr lang="en-US" smtClean="0"/>
              <a:t>Signed by Daladier and Chamberlain</a:t>
            </a:r>
          </a:p>
          <a:p>
            <a:pPr lvl="1" eaLnBrk="1" hangingPunct="1"/>
            <a:r>
              <a:rPr lang="en-US" smtClean="0"/>
              <a:t>Winston Churchill of Britain did not agree with the Munich Agreement or with Chamberlain’s passive attitude toward Hitler.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685800" y="4953000"/>
            <a:ext cx="7848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/>
              <a:t>“Britain and France had to choose between war and dishonor.  They chose dishonor.  They will have war.”</a:t>
            </a:r>
            <a:r>
              <a:rPr lang="en-US" sz="2400"/>
              <a:t>  Winston Churchill’s response to the signing of the Munich Agreement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381000" y="3276600"/>
            <a:ext cx="8229600" cy="1143000"/>
          </a:xfrm>
        </p:spPr>
        <p:txBody>
          <a:bodyPr/>
          <a:lstStyle/>
          <a:p>
            <a:r>
              <a:rPr lang="en-US" sz="8800" smtClean="0"/>
              <a:t>MEAN WHILE IN THE USSR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Soviets Declare Neutrality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mtClean="0"/>
              <a:t>Poland</a:t>
            </a:r>
          </a:p>
          <a:p>
            <a:pPr lvl="1" eaLnBrk="1" hangingPunct="1">
              <a:buFont typeface="Arial" charset="0"/>
              <a:buChar char="–"/>
            </a:pPr>
            <a:r>
              <a:rPr lang="en-US" smtClean="0"/>
              <a:t>Had a large population of German speaking citizens</a:t>
            </a:r>
          </a:p>
          <a:p>
            <a:pPr lvl="1" eaLnBrk="1" hangingPunct="1">
              <a:buFont typeface="Arial" charset="0"/>
              <a:buChar char="–"/>
            </a:pPr>
            <a:r>
              <a:rPr lang="en-US" smtClean="0"/>
              <a:t>Hitler then begins a propaganda campaign stating that Polish-Germans were being mistreated.</a:t>
            </a:r>
          </a:p>
          <a:p>
            <a:pPr lvl="1" eaLnBrk="1" hangingPunct="1">
              <a:buFont typeface="Arial" charset="0"/>
              <a:buChar char="–"/>
            </a:pPr>
            <a:r>
              <a:rPr lang="en-US" smtClean="0"/>
              <a:t>Hitler signs a non-aggression pact with Stalin (Russia).</a:t>
            </a:r>
          </a:p>
          <a:p>
            <a:pPr lvl="1" eaLnBrk="1" hangingPunct="1">
              <a:buFont typeface="Arial" charset="0"/>
              <a:buChar char="–"/>
            </a:pPr>
            <a:r>
              <a:rPr lang="en-US" smtClean="0"/>
              <a:t>August 23, 1939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smtClean="0"/>
              <a:t>Hitler and Stalin sign another, secret pact agreeing to divide Poland equally.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533400" y="3048000"/>
            <a:ext cx="8229600" cy="1143000"/>
          </a:xfrm>
        </p:spPr>
        <p:txBody>
          <a:bodyPr/>
          <a:lstStyle/>
          <a:p>
            <a:r>
              <a:rPr lang="en-US" sz="8800" smtClean="0"/>
              <a:t>BUT HITLER HAD OTHER IDEAS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Blitzkrieg In Poland</a:t>
            </a:r>
          </a:p>
        </p:txBody>
      </p:sp>
      <p:sp>
        <p:nvSpPr>
          <p:cNvPr id="2765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/>
              <a:t>September 1, 1939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mtClean="0"/>
              <a:t>The German air force attacks Poland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mtClean="0"/>
              <a:t>Destroyed: Military bases, important roads, railroads and major cities.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mtClean="0"/>
              <a:t>The first test of Germany’s new war strategy the </a:t>
            </a:r>
            <a:r>
              <a:rPr lang="en-US" b="1" smtClean="0"/>
              <a:t>blitzkrieg</a:t>
            </a:r>
            <a:r>
              <a:rPr lang="en-US" smtClean="0"/>
              <a:t>, or lightning war.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/>
              <a:t>Directly after the Blitzkrieg</a:t>
            </a:r>
          </a:p>
          <a:p>
            <a:pPr marL="990600" lvl="1" indent="-5334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smtClean="0"/>
              <a:t>France and Britain declare war on Germany</a:t>
            </a:r>
          </a:p>
          <a:p>
            <a:pPr marL="990600" lvl="1" indent="-5334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smtClean="0"/>
              <a:t>Poland ceases to exist</a:t>
            </a:r>
          </a:p>
          <a:p>
            <a:pPr marL="990600" lvl="1" indent="-5334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smtClean="0"/>
              <a:t>WWII has officially begun.</a:t>
            </a:r>
          </a:p>
          <a:p>
            <a:pPr marL="1371600" lvl="2" indent="-457200" eaLnBrk="1" hangingPunct="1">
              <a:lnSpc>
                <a:spcPct val="9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Fall of France</a:t>
            </a:r>
          </a:p>
        </p:txBody>
      </p:sp>
      <p:sp>
        <p:nvSpPr>
          <p:cNvPr id="2867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German Offensive</a:t>
            </a:r>
          </a:p>
          <a:p>
            <a:pPr lvl="1" eaLnBrk="1" hangingPunct="1"/>
            <a:r>
              <a:rPr lang="en-US" smtClean="0"/>
              <a:t>Trapped 400,000 French and British soldiers trying to flee Dunkirk (French side of the English Channel)</a:t>
            </a:r>
          </a:p>
          <a:p>
            <a:pPr lvl="1" eaLnBrk="1" hangingPunct="1"/>
            <a:r>
              <a:rPr lang="en-US" smtClean="0"/>
              <a:t>Italy enters the War on Germany’s side</a:t>
            </a:r>
          </a:p>
          <a:p>
            <a:pPr lvl="1" eaLnBrk="1" hangingPunct="1"/>
            <a:r>
              <a:rPr lang="en-US" smtClean="0"/>
              <a:t>Germany marches toward Paris in the North, Italy marches from the South.</a:t>
            </a:r>
          </a:p>
          <a:p>
            <a:pPr lvl="1" eaLnBrk="1" hangingPunct="1"/>
            <a:r>
              <a:rPr lang="en-US" smtClean="0"/>
              <a:t>France Falls</a:t>
            </a:r>
          </a:p>
          <a:p>
            <a:pPr lvl="1" eaLnBrk="1" hangingPunct="1"/>
            <a:r>
              <a:rPr lang="en-US" smtClean="0"/>
              <a:t>French General </a:t>
            </a:r>
            <a:r>
              <a:rPr lang="en-US" b="1" smtClean="0"/>
              <a:t>Charles de Gaulle</a:t>
            </a:r>
            <a:r>
              <a:rPr lang="en-US" smtClean="0"/>
              <a:t> flees to England.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Battle of Britain</a:t>
            </a:r>
          </a:p>
        </p:txBody>
      </p:sp>
      <p:sp>
        <p:nvSpPr>
          <p:cNvPr id="2969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Summer 1940</a:t>
            </a:r>
          </a:p>
          <a:p>
            <a:pPr lvl="1" eaLnBrk="1" hangingPunct="1"/>
            <a:r>
              <a:rPr lang="en-US" smtClean="0"/>
              <a:t>Hitler begins a series of air raids on London</a:t>
            </a:r>
          </a:p>
          <a:p>
            <a:pPr lvl="1" eaLnBrk="1" hangingPunct="1"/>
            <a:r>
              <a:rPr lang="en-US" smtClean="0"/>
              <a:t>2600 planes bombed London for 2 straight months</a:t>
            </a:r>
          </a:p>
          <a:p>
            <a:pPr eaLnBrk="1" hangingPunct="1"/>
            <a:r>
              <a:rPr lang="en-US" smtClean="0"/>
              <a:t>September 15, 1940</a:t>
            </a:r>
          </a:p>
          <a:p>
            <a:pPr lvl="1" eaLnBrk="1" hangingPunct="1"/>
            <a:r>
              <a:rPr lang="en-US" smtClean="0"/>
              <a:t>Royal Air Force</a:t>
            </a:r>
          </a:p>
          <a:p>
            <a:pPr lvl="2" eaLnBrk="1" hangingPunct="1"/>
            <a:r>
              <a:rPr lang="en-US" smtClean="0"/>
              <a:t>Using radar, the RAF shot down 185 German planes and only lost 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US in World War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9D2512"/>
                </a:solidFill>
              </a:rPr>
              <a:t>Selective Service and the GI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After Pearl Harbor:</a:t>
            </a:r>
          </a:p>
          <a:p>
            <a:pPr lvl="1" eaLnBrk="1" hangingPunct="1"/>
            <a:r>
              <a:rPr lang="en-US" dirty="0" smtClean="0"/>
              <a:t>5 million men joined the military</a:t>
            </a:r>
          </a:p>
          <a:p>
            <a:pPr lvl="1" eaLnBrk="1" hangingPunct="1"/>
            <a:r>
              <a:rPr lang="en-US" dirty="0" smtClean="0"/>
              <a:t>The government used selective service to provide another 10 million soldiers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Basic Training in WWII</a:t>
            </a:r>
          </a:p>
          <a:p>
            <a:pPr lvl="1" eaLnBrk="1" hangingPunct="1"/>
            <a:r>
              <a:rPr lang="en-US" dirty="0" smtClean="0"/>
              <a:t>8 weeks</a:t>
            </a:r>
          </a:p>
          <a:p>
            <a:pPr lvl="1" eaLnBrk="1" hangingPunct="1"/>
            <a:r>
              <a:rPr lang="en-US" dirty="0" smtClean="0"/>
              <a:t>Tried to get the GI’s ready for war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>
          <a:xfrm>
            <a:off x="381000" y="2819400"/>
            <a:ext cx="8229600" cy="1143000"/>
          </a:xfrm>
        </p:spPr>
        <p:txBody>
          <a:bodyPr/>
          <a:lstStyle/>
          <a:p>
            <a:pPr algn="ctr"/>
            <a:r>
              <a:rPr lang="en-US" sz="8800" smtClean="0"/>
              <a:t>DICTATE THIS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9D2512"/>
                </a:solidFill>
              </a:rPr>
              <a:t>Expanding the Military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George Marshall</a:t>
            </a:r>
          </a:p>
          <a:p>
            <a:pPr lvl="1" eaLnBrk="1" hangingPunct="1"/>
            <a:r>
              <a:rPr lang="en-US" smtClean="0"/>
              <a:t>Army Chief of Staff</a:t>
            </a:r>
          </a:p>
          <a:p>
            <a:pPr lvl="1" eaLnBrk="1" hangingPunct="1"/>
            <a:r>
              <a:rPr lang="en-US" smtClean="0"/>
              <a:t>Pushed for the Women’s Auxiliary Army Corps (WAAC)</a:t>
            </a:r>
          </a:p>
          <a:p>
            <a:pPr lvl="2" eaLnBrk="1" hangingPunct="1"/>
            <a:r>
              <a:rPr lang="en-US" smtClean="0"/>
              <a:t>Women served in non combat positions</a:t>
            </a:r>
          </a:p>
          <a:p>
            <a:pPr marL="1828800" lvl="3" indent="-457200" eaLnBrk="1" hangingPunct="1">
              <a:buFont typeface="Georgia" pitchFamily="18" charset="0"/>
              <a:buAutoNum type="arabicPeriod"/>
            </a:pPr>
            <a:r>
              <a:rPr lang="en-US" smtClean="0"/>
              <a:t>Nurses</a:t>
            </a:r>
          </a:p>
          <a:p>
            <a:pPr marL="1828800" lvl="3" indent="-457200" eaLnBrk="1" hangingPunct="1">
              <a:buFont typeface="Georgia" pitchFamily="18" charset="0"/>
              <a:buAutoNum type="arabicPeriod"/>
            </a:pPr>
            <a:r>
              <a:rPr lang="en-US" smtClean="0"/>
              <a:t>Radio operators</a:t>
            </a:r>
          </a:p>
          <a:p>
            <a:pPr marL="1828800" lvl="3" indent="-457200" eaLnBrk="1" hangingPunct="1">
              <a:buFont typeface="Georgia" pitchFamily="18" charset="0"/>
              <a:buAutoNum type="arabicPeriod"/>
            </a:pPr>
            <a:r>
              <a:rPr lang="en-US" smtClean="0"/>
              <a:t>Electricians</a:t>
            </a:r>
          </a:p>
          <a:p>
            <a:pPr marL="1828800" lvl="3" indent="-457200" eaLnBrk="1" hangingPunct="1">
              <a:buFont typeface="Georgia" pitchFamily="18" charset="0"/>
              <a:buAutoNum type="arabicPeriod"/>
            </a:pPr>
            <a:r>
              <a:rPr lang="en-US" smtClean="0"/>
              <a:t>Ambulance Drivers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9D2512"/>
                </a:solidFill>
              </a:rPr>
              <a:t>Minority Groups in the Army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Minorities in the Army</a:t>
            </a:r>
          </a:p>
          <a:p>
            <a:pPr lvl="1" eaLnBrk="1" hangingPunct="1"/>
            <a:r>
              <a:rPr lang="en-US" smtClean="0"/>
              <a:t>300,000 Mexican Americans</a:t>
            </a:r>
          </a:p>
          <a:p>
            <a:pPr lvl="1" eaLnBrk="1" hangingPunct="1"/>
            <a:r>
              <a:rPr lang="en-US" smtClean="0"/>
              <a:t>1,000,000 African Americans</a:t>
            </a:r>
          </a:p>
          <a:p>
            <a:pPr lvl="1" eaLnBrk="1" hangingPunct="1"/>
            <a:r>
              <a:rPr lang="en-US" smtClean="0"/>
              <a:t>13,000 Chinese Americans</a:t>
            </a:r>
          </a:p>
          <a:p>
            <a:pPr lvl="1" eaLnBrk="1" hangingPunct="1"/>
            <a:r>
              <a:rPr lang="en-US" smtClean="0"/>
              <a:t>33,000 Japanese Americans</a:t>
            </a:r>
          </a:p>
          <a:p>
            <a:pPr lvl="1" eaLnBrk="1" hangingPunct="1"/>
            <a:r>
              <a:rPr lang="en-US" smtClean="0"/>
              <a:t>25,000 Native Americans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9D2512"/>
                </a:solidFill>
              </a:rPr>
              <a:t>Industrial Response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All automotive plants stopped producing cars for private use.</a:t>
            </a:r>
          </a:p>
          <a:p>
            <a:pPr eaLnBrk="1" hangingPunct="1"/>
            <a:r>
              <a:rPr lang="en-US" smtClean="0"/>
              <a:t>Car Factories built:</a:t>
            </a:r>
          </a:p>
          <a:p>
            <a:pPr lvl="1" eaLnBrk="1" hangingPunct="1"/>
            <a:r>
              <a:rPr lang="en-US" smtClean="0"/>
              <a:t>Tanks</a:t>
            </a:r>
          </a:p>
          <a:p>
            <a:pPr lvl="1" eaLnBrk="1" hangingPunct="1"/>
            <a:r>
              <a:rPr lang="en-US" smtClean="0"/>
              <a:t>Planes</a:t>
            </a:r>
          </a:p>
          <a:p>
            <a:pPr lvl="1" eaLnBrk="1" hangingPunct="1"/>
            <a:r>
              <a:rPr lang="en-US" smtClean="0"/>
              <a:t>Boats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Other Industrial Factories made weapons and bombs.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9D2512"/>
                </a:solidFill>
              </a:rPr>
              <a:t>Mobilization of Scientists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1941 </a:t>
            </a:r>
          </a:p>
          <a:p>
            <a:pPr lvl="1" eaLnBrk="1" hangingPunct="1"/>
            <a:r>
              <a:rPr lang="en-US" dirty="0" smtClean="0"/>
              <a:t>FDR creates the Office of Scientific Research and Development (OSRD)</a:t>
            </a:r>
          </a:p>
          <a:p>
            <a:pPr lvl="2" eaLnBrk="1" hangingPunct="1"/>
            <a:r>
              <a:rPr lang="en-US" dirty="0" smtClean="0"/>
              <a:t>Created :</a:t>
            </a:r>
          </a:p>
          <a:p>
            <a:pPr lvl="3" eaLnBrk="1" hangingPunct="1"/>
            <a:r>
              <a:rPr lang="en-US" dirty="0" smtClean="0"/>
              <a:t>advanced sonar and radar</a:t>
            </a:r>
          </a:p>
          <a:p>
            <a:pPr lvl="3" eaLnBrk="1" hangingPunct="1"/>
            <a:r>
              <a:rPr lang="en-US" dirty="0" smtClean="0"/>
              <a:t>Pesticides to keep the soldiers from getting body lice</a:t>
            </a:r>
          </a:p>
          <a:p>
            <a:pPr lvl="3" eaLnBrk="1" hangingPunct="1"/>
            <a:r>
              <a:rPr lang="en-US" dirty="0" smtClean="0"/>
              <a:t>Penicillin- saved countless lives on and off the battlefields</a:t>
            </a:r>
          </a:p>
          <a:p>
            <a:pPr lvl="1" eaLnBrk="1" hangingPunct="1"/>
            <a:r>
              <a:rPr lang="en-US" dirty="0" smtClean="0"/>
              <a:t>Manhattan Project</a:t>
            </a:r>
          </a:p>
          <a:p>
            <a:pPr lvl="2" eaLnBrk="1" hangingPunct="1"/>
            <a:r>
              <a:rPr lang="en-US" dirty="0" smtClean="0"/>
              <a:t>Created to research uranium</a:t>
            </a:r>
          </a:p>
          <a:p>
            <a:pPr lvl="2" eaLnBrk="1" hangingPunct="1"/>
            <a:r>
              <a:rPr lang="en-US" dirty="0" smtClean="0"/>
              <a:t>Scientist created the first atomic bomb by splitting an atom of uranium.</a:t>
            </a:r>
          </a:p>
          <a:p>
            <a:pPr lvl="3" eaLnBrk="1" hangingPunct="1"/>
            <a:endParaRPr lang="en-US" dirty="0" smtClean="0"/>
          </a:p>
          <a:p>
            <a:pPr lvl="2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9D2512"/>
                </a:solidFill>
              </a:rPr>
              <a:t>Economic Controls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Office of Price Administration (OPA)</a:t>
            </a:r>
          </a:p>
          <a:p>
            <a:pPr lvl="1" eaLnBrk="1" hangingPunct="1"/>
            <a:r>
              <a:rPr lang="en-US" smtClean="0"/>
              <a:t>Est. by FDR to keep consumer prices from rising during the war.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War Production Board (WPB)</a:t>
            </a:r>
          </a:p>
          <a:p>
            <a:pPr lvl="1" eaLnBrk="1" hangingPunct="1"/>
            <a:r>
              <a:rPr lang="en-US" smtClean="0"/>
              <a:t>Turned peace time companies to war time companies</a:t>
            </a:r>
          </a:p>
          <a:p>
            <a:pPr lvl="1" eaLnBrk="1" hangingPunct="1"/>
            <a:r>
              <a:rPr lang="en-US" smtClean="0"/>
              <a:t>Collected scrap metal, cans, paper and rags for use in the war effort.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9D2512"/>
                </a:solidFill>
              </a:rPr>
              <a:t>The War for Europe and Africa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algn="ctr" eaLnBrk="1" hangingPunct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War Plans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Churchill comes to America to meet with FDR</a:t>
            </a:r>
          </a:p>
          <a:p>
            <a:pPr lvl="1" eaLnBrk="1" hangingPunct="1"/>
            <a:r>
              <a:rPr lang="en-US" smtClean="0"/>
              <a:t>3 Weeks after Pearl Harbor</a:t>
            </a:r>
          </a:p>
          <a:p>
            <a:pPr lvl="1" eaLnBrk="1" hangingPunct="1"/>
            <a:r>
              <a:rPr lang="en-US" smtClean="0"/>
              <a:t>Churchill tries to convince FDR to go after Hitler before the Japanese.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Battle of Stalingrad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Stalingrad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Summer 1942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The Germans raid Stalingrad taking it down one house at a time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Most fighting was brutal hand to hand combat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October 1942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Germans control 9/10 of the city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Winter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The Russians saw the cold winter as an opportunity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The Russians surround Stalingrad and trap the Germans 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They cut the Germans supplies off and made them starve and freeze until the Germans surrendered.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***Stalingrad was the turning point in the War***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Operation Torch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Operation Torch</a:t>
            </a:r>
          </a:p>
          <a:p>
            <a:pPr lvl="1" eaLnBrk="1" hangingPunct="1"/>
            <a:r>
              <a:rPr lang="en-US" smtClean="0"/>
              <a:t>1942</a:t>
            </a:r>
          </a:p>
          <a:p>
            <a:pPr lvl="2" eaLnBrk="1" hangingPunct="1"/>
            <a:r>
              <a:rPr lang="en-US" smtClean="0"/>
              <a:t>The axis Powers Controls the North African Coast</a:t>
            </a:r>
          </a:p>
          <a:p>
            <a:pPr lvl="2" eaLnBrk="1" hangingPunct="1"/>
            <a:endParaRPr lang="en-US" smtClean="0"/>
          </a:p>
          <a:p>
            <a:pPr lvl="1" eaLnBrk="1" hangingPunct="1"/>
            <a:r>
              <a:rPr lang="en-US" smtClean="0"/>
              <a:t>Led by General Dwight D. Eisenhower</a:t>
            </a:r>
          </a:p>
          <a:p>
            <a:pPr lvl="2" eaLnBrk="1" hangingPunct="1"/>
            <a:r>
              <a:rPr lang="en-US" smtClean="0"/>
              <a:t>107,000 Allied troops land in Africa</a:t>
            </a:r>
          </a:p>
          <a:p>
            <a:pPr lvl="2" eaLnBrk="1" hangingPunct="1"/>
            <a:r>
              <a:rPr lang="en-US" smtClean="0"/>
              <a:t>They chased down the Afrika Corps led by General Erwin Rommel (The Desert Fox)</a:t>
            </a:r>
          </a:p>
          <a:p>
            <a:pPr lvl="2" eaLnBrk="1" hangingPunct="1"/>
            <a:endParaRPr lang="en-US" smtClean="0"/>
          </a:p>
          <a:p>
            <a:pPr lvl="2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9" descr="europe1939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38" y="481013"/>
            <a:ext cx="8915400" cy="591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RISE OF THE DICTATORS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8229600" cy="2636837"/>
          </a:xfrm>
        </p:spPr>
        <p:txBody>
          <a:bodyPr/>
          <a:lstStyle/>
          <a:p>
            <a:r>
              <a:rPr lang="en-US" sz="6000" smtClean="0"/>
              <a:t>Joseph Stalin</a:t>
            </a:r>
          </a:p>
          <a:p>
            <a:r>
              <a:rPr lang="en-US" sz="6000" smtClean="0"/>
              <a:t>Benito Mussolini</a:t>
            </a:r>
          </a:p>
          <a:p>
            <a:r>
              <a:rPr lang="en-US" sz="6000" smtClean="0"/>
              <a:t>Adolf Hitler</a:t>
            </a:r>
          </a:p>
          <a:p>
            <a:endParaRPr lang="en-US" sz="6000" smtClean="0"/>
          </a:p>
          <a:p>
            <a:endParaRPr lang="en-US" sz="6000" smtClean="0"/>
          </a:p>
          <a:p>
            <a:endParaRPr lang="en-US" sz="6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Liberating Europe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D-DAY and Operation Overlord</a:t>
            </a:r>
          </a:p>
          <a:p>
            <a:pPr lvl="1" eaLnBrk="1" hangingPunct="1"/>
            <a:r>
              <a:rPr lang="en-US" smtClean="0"/>
              <a:t>June 6, 1944</a:t>
            </a:r>
          </a:p>
          <a:p>
            <a:pPr lvl="2" eaLnBrk="1" hangingPunct="1"/>
            <a:r>
              <a:rPr lang="en-US" smtClean="0"/>
              <a:t>Led by Eisenhower</a:t>
            </a:r>
          </a:p>
          <a:p>
            <a:pPr lvl="2" eaLnBrk="1" hangingPunct="1"/>
            <a:r>
              <a:rPr lang="en-US" smtClean="0"/>
              <a:t>Largest sea air and land operation in history</a:t>
            </a:r>
          </a:p>
          <a:p>
            <a:pPr lvl="2" eaLnBrk="1" hangingPunct="1"/>
            <a:r>
              <a:rPr lang="en-US" smtClean="0"/>
              <a:t>3 million British and American soldiers</a:t>
            </a:r>
          </a:p>
          <a:p>
            <a:pPr lvl="2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Overlord Result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Within 7 days after D-day:</a:t>
            </a:r>
          </a:p>
          <a:p>
            <a:pPr lvl="1"/>
            <a:r>
              <a:rPr lang="en-US" smtClean="0"/>
              <a:t>The Allies held an 80 mile strip of France</a:t>
            </a:r>
          </a:p>
          <a:p>
            <a:pPr lvl="1"/>
            <a:endParaRPr lang="en-US" smtClean="0"/>
          </a:p>
          <a:p>
            <a:r>
              <a:rPr lang="en-US" smtClean="0"/>
              <a:t>General Patton’s 3</a:t>
            </a:r>
            <a:r>
              <a:rPr lang="en-US" baseline="30000" smtClean="0"/>
              <a:t>rd</a:t>
            </a:r>
            <a:r>
              <a:rPr lang="en-US" smtClean="0"/>
              <a:t> Army</a:t>
            </a:r>
          </a:p>
          <a:p>
            <a:pPr lvl="1"/>
            <a:r>
              <a:rPr lang="en-US" smtClean="0"/>
              <a:t>Marches in toward Paris</a:t>
            </a:r>
          </a:p>
          <a:p>
            <a:pPr lvl="1"/>
            <a:r>
              <a:rPr lang="en-US" smtClean="0"/>
              <a:t>Crosses the Seine River into Paris and liberates the French Capital from German captivity.</a:t>
            </a:r>
          </a:p>
          <a:p>
            <a:pPr lvl="1"/>
            <a:r>
              <a:rPr lang="en-US" smtClean="0"/>
              <a:t>Wrote a letter of joy to Eisenhower “Dear Ike, today I pissed in the Seine.”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Battle of the Bulge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Battle of the Bulge</a:t>
            </a:r>
          </a:p>
          <a:p>
            <a:pPr lvl="1"/>
            <a:r>
              <a:rPr lang="en-US" smtClean="0"/>
              <a:t>Germany’s last attempt to stop the Allies</a:t>
            </a:r>
          </a:p>
          <a:p>
            <a:pPr lvl="1"/>
            <a:r>
              <a:rPr lang="en-US" smtClean="0"/>
              <a:t>Fighting lasted a month</a:t>
            </a:r>
          </a:p>
          <a:p>
            <a:pPr lvl="1"/>
            <a:r>
              <a:rPr lang="en-US" smtClean="0"/>
              <a:t>The Germans captured 120 American GIs, lined them up in a field and mowed them down with machine guns.</a:t>
            </a:r>
          </a:p>
          <a:p>
            <a:pPr lvl="1"/>
            <a:endParaRPr lang="en-US" smtClean="0"/>
          </a:p>
          <a:p>
            <a:r>
              <a:rPr lang="en-US" smtClean="0"/>
              <a:t>When the battle was over</a:t>
            </a:r>
          </a:p>
          <a:p>
            <a:pPr lvl="1"/>
            <a:r>
              <a:rPr lang="en-US" smtClean="0"/>
              <a:t>The Germans had lost 120,000 troops</a:t>
            </a:r>
          </a:p>
          <a:p>
            <a:pPr lvl="1"/>
            <a:r>
              <a:rPr lang="en-US" smtClean="0"/>
              <a:t>Lost 600 tanks and assault weapons</a:t>
            </a:r>
          </a:p>
          <a:p>
            <a:pPr lvl="1"/>
            <a:r>
              <a:rPr lang="en-US" smtClean="0"/>
              <a:t>Lost 1,600 Planes</a:t>
            </a:r>
          </a:p>
          <a:p>
            <a:pPr lvl="2"/>
            <a:r>
              <a:rPr lang="en-US" smtClean="0"/>
              <a:t>From that point on the Nazi’s could do little to retreat.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Liberation of the Death Camps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The allies march deep into Germany and Poland</a:t>
            </a:r>
          </a:p>
          <a:p>
            <a:pPr lvl="1"/>
            <a:r>
              <a:rPr lang="en-US" smtClean="0"/>
              <a:t>The Russians were the first to discover the death camps</a:t>
            </a:r>
          </a:p>
          <a:p>
            <a:pPr lvl="2"/>
            <a:r>
              <a:rPr lang="en-US" smtClean="0"/>
              <a:t>When they arrived at the first death camp:</a:t>
            </a:r>
          </a:p>
          <a:p>
            <a:pPr lvl="3"/>
            <a:r>
              <a:rPr lang="en-US" smtClean="0"/>
              <a:t>SS Officers were working feverishly to bury and hide the evidence.</a:t>
            </a:r>
          </a:p>
          <a:p>
            <a:pPr lvl="3"/>
            <a:r>
              <a:rPr lang="en-US" smtClean="0"/>
              <a:t>Thousands of starving prisoners were too weak to know what was happening</a:t>
            </a:r>
          </a:p>
          <a:p>
            <a:pPr lvl="3"/>
            <a:r>
              <a:rPr lang="en-US" smtClean="0"/>
              <a:t>They found a crematorium storehouse containing over 800,000 pairs of shoes.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Unconditional Surrender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April 25, 1945</a:t>
            </a:r>
          </a:p>
          <a:p>
            <a:pPr lvl="1"/>
            <a:r>
              <a:rPr lang="en-US" smtClean="0"/>
              <a:t>The Soviets surround Berlin</a:t>
            </a:r>
          </a:p>
          <a:p>
            <a:pPr lvl="1"/>
            <a:r>
              <a:rPr lang="en-US" smtClean="0"/>
              <a:t>Hitler hid in his Bunker and prepared for the end</a:t>
            </a:r>
          </a:p>
          <a:p>
            <a:pPr lvl="2"/>
            <a:r>
              <a:rPr lang="en-US" smtClean="0"/>
              <a:t>He marries his long-time companion </a:t>
            </a:r>
            <a:r>
              <a:rPr lang="en-US" b="1" smtClean="0"/>
              <a:t>Eva Braun</a:t>
            </a:r>
            <a:r>
              <a:rPr lang="en-US" smtClean="0"/>
              <a:t> on April, 29.</a:t>
            </a:r>
          </a:p>
          <a:p>
            <a:pPr lvl="2"/>
            <a:r>
              <a:rPr lang="en-US" smtClean="0"/>
              <a:t>The next day Hitler and Eva Braun committed suicide.</a:t>
            </a:r>
          </a:p>
          <a:p>
            <a:pPr lvl="2"/>
            <a:r>
              <a:rPr lang="en-US" smtClean="0"/>
              <a:t>Their bodies were then drenched in gasoline and burned.</a:t>
            </a:r>
          </a:p>
          <a:p>
            <a:pPr lvl="2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V-E Day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May 8, 1945</a:t>
            </a:r>
          </a:p>
          <a:p>
            <a:pPr lvl="1"/>
            <a:r>
              <a:rPr lang="en-US" smtClean="0"/>
              <a:t>Eisenhower accepts unconditional surrender from the Third Reich</a:t>
            </a:r>
          </a:p>
          <a:p>
            <a:pPr lvl="1"/>
            <a:r>
              <a:rPr lang="en-US" smtClean="0"/>
              <a:t>The allies celebrated V-E Day, or (Victory in Europe Day)</a:t>
            </a:r>
          </a:p>
          <a:p>
            <a:pPr lvl="1"/>
            <a:endParaRPr lang="en-US" smtClean="0"/>
          </a:p>
          <a:p>
            <a:r>
              <a:rPr lang="en-US" smtClean="0"/>
              <a:t>Roosevelt’s Death</a:t>
            </a:r>
          </a:p>
          <a:p>
            <a:pPr lvl="1"/>
            <a:r>
              <a:rPr lang="en-US" smtClean="0"/>
              <a:t>FDR did not make it to see V-E Day</a:t>
            </a:r>
          </a:p>
          <a:p>
            <a:pPr lvl="1"/>
            <a:r>
              <a:rPr lang="en-US" smtClean="0"/>
              <a:t>He died on April 12 while posing for a picture</a:t>
            </a:r>
          </a:p>
          <a:p>
            <a:pPr lvl="1"/>
            <a:r>
              <a:rPr lang="en-US" smtClean="0"/>
              <a:t>Harry Truman took over as the 33</a:t>
            </a:r>
            <a:r>
              <a:rPr lang="en-US" baseline="30000" smtClean="0"/>
              <a:t>rd</a:t>
            </a:r>
            <a:r>
              <a:rPr lang="en-US" smtClean="0"/>
              <a:t> President of the 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War in the Pacific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9651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Japanese Advances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514350" indent="-514350"/>
            <a:r>
              <a:rPr lang="en-US" smtClean="0"/>
              <a:t>In the 6 months after Pearl Harbor:</a:t>
            </a:r>
          </a:p>
          <a:p>
            <a:pPr marL="693738" lvl="1" indent="-419100">
              <a:buFont typeface="Wingdings" pitchFamily="2" charset="2"/>
              <a:buAutoNum type="arabicPeriod"/>
            </a:pPr>
            <a:r>
              <a:rPr lang="en-US" smtClean="0"/>
              <a:t>The Japanese had established an empire much larger than Hitler’s Third Reich</a:t>
            </a:r>
          </a:p>
          <a:p>
            <a:pPr marL="693738" lvl="1" indent="-419100">
              <a:buFont typeface="Wingdings" pitchFamily="2" charset="2"/>
              <a:buAutoNum type="arabicPeriod"/>
            </a:pPr>
            <a:endParaRPr lang="en-US" smtClean="0"/>
          </a:p>
          <a:p>
            <a:pPr marL="693738" lvl="1" indent="-419100"/>
            <a:r>
              <a:rPr lang="en-US" smtClean="0"/>
              <a:t>Japanese conquered</a:t>
            </a:r>
          </a:p>
          <a:p>
            <a:pPr marL="974725" lvl="2" indent="-381000">
              <a:buFont typeface="Wingdings 2" pitchFamily="18" charset="2"/>
              <a:buAutoNum type="arabicPeriod"/>
            </a:pPr>
            <a:r>
              <a:rPr lang="en-US" smtClean="0"/>
              <a:t>Dutch East Indies</a:t>
            </a:r>
          </a:p>
          <a:p>
            <a:pPr marL="974725" lvl="2" indent="-381000">
              <a:buFont typeface="Wingdings 2" pitchFamily="18" charset="2"/>
              <a:buAutoNum type="arabicPeriod"/>
            </a:pPr>
            <a:r>
              <a:rPr lang="en-US" smtClean="0"/>
              <a:t>French Indonesia</a:t>
            </a:r>
          </a:p>
          <a:p>
            <a:pPr marL="974725" lvl="2" indent="-381000">
              <a:buFont typeface="Wingdings 2" pitchFamily="18" charset="2"/>
              <a:buAutoNum type="arabicPeriod"/>
            </a:pPr>
            <a:r>
              <a:rPr lang="en-US" smtClean="0"/>
              <a:t>Malaya</a:t>
            </a:r>
          </a:p>
          <a:p>
            <a:pPr marL="974725" lvl="2" indent="-381000">
              <a:buFont typeface="Wingdings 2" pitchFamily="18" charset="2"/>
              <a:buAutoNum type="arabicPeriod"/>
            </a:pPr>
            <a:r>
              <a:rPr lang="en-US" smtClean="0"/>
              <a:t>Burma</a:t>
            </a:r>
          </a:p>
          <a:p>
            <a:pPr marL="974725" lvl="2" indent="-381000">
              <a:buFont typeface="Wingdings 2" pitchFamily="18" charset="2"/>
              <a:buAutoNum type="arabicPeriod"/>
            </a:pPr>
            <a:r>
              <a:rPr lang="en-US" smtClean="0"/>
              <a:t>Hong Kong</a:t>
            </a:r>
          </a:p>
          <a:p>
            <a:pPr marL="974725" lvl="2" indent="-381000">
              <a:buFont typeface="Wingdings 2" pitchFamily="18" charset="2"/>
              <a:buAutoNum type="arabicPeriod"/>
            </a:pPr>
            <a:r>
              <a:rPr lang="en-US" smtClean="0"/>
              <a:t>Thailand </a:t>
            </a:r>
          </a:p>
          <a:p>
            <a:pPr marL="974725" lvl="2" indent="-381000">
              <a:buFont typeface="Wingdings 2" pitchFamily="18" charset="2"/>
              <a:buAutoNum type="arabicPeriod"/>
            </a:pPr>
            <a:r>
              <a:rPr lang="en-US" smtClean="0"/>
              <a:t>China</a:t>
            </a:r>
          </a:p>
        </p:txBody>
      </p:sp>
    </p:spTree>
    <p:extLst>
      <p:ext uri="{BB962C8B-B14F-4D97-AF65-F5344CB8AC3E}">
        <p14:creationId xmlns:p14="http://schemas.microsoft.com/office/powerpoint/2010/main" val="405431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Battle of Midway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Midway</a:t>
            </a:r>
          </a:p>
          <a:p>
            <a:pPr lvl="1"/>
            <a:r>
              <a:rPr lang="en-US" smtClean="0"/>
              <a:t>A strategic island in the Pacific (North of Hawaii)</a:t>
            </a:r>
          </a:p>
          <a:p>
            <a:pPr lvl="1"/>
            <a:endParaRPr lang="en-US" smtClean="0"/>
          </a:p>
          <a:p>
            <a:r>
              <a:rPr lang="en-US" smtClean="0"/>
              <a:t>June 3, 1942</a:t>
            </a:r>
          </a:p>
          <a:p>
            <a:pPr lvl="1"/>
            <a:r>
              <a:rPr lang="en-US" smtClean="0"/>
              <a:t>Americans intercept Japanese transmissions and know that the next target is Midway.</a:t>
            </a:r>
          </a:p>
          <a:p>
            <a:pPr lvl="1"/>
            <a:r>
              <a:rPr lang="en-US" smtClean="0"/>
              <a:t>The US send in torpedo planes and dive bombers to take out the fleet.</a:t>
            </a:r>
          </a:p>
          <a:p>
            <a:r>
              <a:rPr lang="en-US" smtClean="0"/>
              <a:t>When the battle was over</a:t>
            </a:r>
          </a:p>
          <a:p>
            <a:pPr lvl="1"/>
            <a:r>
              <a:rPr lang="en-US" smtClean="0"/>
              <a:t>4 aircraft carrier, a cruiser, 250 planes</a:t>
            </a:r>
          </a:p>
          <a:p>
            <a:pPr lvl="1"/>
            <a:r>
              <a:rPr lang="en-US" smtClean="0"/>
              <a:t>Known as the turning point of the war in the Pacific</a:t>
            </a:r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2893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Japanese Defense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Kamikaze</a:t>
            </a:r>
          </a:p>
          <a:p>
            <a:pPr lvl="1"/>
            <a:r>
              <a:rPr lang="en-US" smtClean="0"/>
              <a:t>New Japanese war tactic</a:t>
            </a:r>
          </a:p>
          <a:p>
            <a:pPr lvl="1"/>
            <a:r>
              <a:rPr lang="en-US" smtClean="0"/>
              <a:t>Meaning “Divine Wind”</a:t>
            </a:r>
          </a:p>
          <a:p>
            <a:pPr lvl="1"/>
            <a:r>
              <a:rPr lang="en-US" smtClean="0"/>
              <a:t>Suicide Pilots that would strap bombs to their planes and fly the plane into US battleships</a:t>
            </a:r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0274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381000" y="3352800"/>
            <a:ext cx="8229600" cy="1143000"/>
          </a:xfrm>
        </p:spPr>
        <p:txBody>
          <a:bodyPr/>
          <a:lstStyle/>
          <a:p>
            <a:r>
              <a:rPr lang="en-US" sz="8800" smtClean="0"/>
              <a:t>THE UNITED STATES’ ROLE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Iwo Jima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Iwo Jima</a:t>
            </a:r>
          </a:p>
          <a:p>
            <a:pPr lvl="1"/>
            <a:r>
              <a:rPr lang="en-US" smtClean="0"/>
              <a:t>Japanese Island</a:t>
            </a:r>
          </a:p>
          <a:p>
            <a:pPr lvl="1"/>
            <a:r>
              <a:rPr lang="en-US" smtClean="0"/>
              <a:t>The most heavily defended spot on earth at that point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General Douglas MacArthur</a:t>
            </a:r>
          </a:p>
          <a:p>
            <a:pPr lvl="2"/>
            <a:r>
              <a:rPr lang="en-US" smtClean="0"/>
              <a:t>US General</a:t>
            </a:r>
          </a:p>
          <a:p>
            <a:pPr lvl="3"/>
            <a:r>
              <a:rPr lang="en-US" smtClean="0"/>
              <a:t>Under his leadership:</a:t>
            </a:r>
          </a:p>
          <a:p>
            <a:pPr lvl="4"/>
            <a:r>
              <a:rPr lang="en-US" smtClean="0"/>
              <a:t>6000 marines die</a:t>
            </a:r>
          </a:p>
          <a:p>
            <a:pPr lvl="4"/>
            <a:r>
              <a:rPr lang="en-US" smtClean="0"/>
              <a:t>20,500 Japanese troops are killed</a:t>
            </a:r>
          </a:p>
          <a:p>
            <a:pPr lvl="4">
              <a:buFontTx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66432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Okinawa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April 1945,</a:t>
            </a:r>
          </a:p>
          <a:p>
            <a:pPr lvl="1"/>
            <a:r>
              <a:rPr lang="en-US" smtClean="0"/>
              <a:t>US Marines invade Okinawa</a:t>
            </a:r>
          </a:p>
          <a:p>
            <a:pPr lvl="1"/>
            <a:r>
              <a:rPr lang="en-US" smtClean="0"/>
              <a:t>The Japanese unleash over 1,900 kamikaze</a:t>
            </a:r>
          </a:p>
          <a:p>
            <a:pPr lvl="2"/>
            <a:r>
              <a:rPr lang="en-US" smtClean="0"/>
              <a:t>Sunk 30 ships and killed 5,000 men</a:t>
            </a:r>
          </a:p>
          <a:p>
            <a:pPr lvl="1"/>
            <a:r>
              <a:rPr lang="en-US" smtClean="0"/>
              <a:t>Once the US reach land they faced even more fierce opposition</a:t>
            </a:r>
          </a:p>
          <a:p>
            <a:r>
              <a:rPr lang="en-US" smtClean="0"/>
              <a:t>By the end of the fighting</a:t>
            </a:r>
          </a:p>
          <a:p>
            <a:pPr lvl="1"/>
            <a:r>
              <a:rPr lang="en-US" smtClean="0"/>
              <a:t>7,600 Americans had died</a:t>
            </a:r>
          </a:p>
          <a:p>
            <a:pPr lvl="1"/>
            <a:r>
              <a:rPr lang="en-US" smtClean="0"/>
              <a:t>110,000 Japanese had died</a:t>
            </a:r>
          </a:p>
          <a:p>
            <a:pPr lvl="1">
              <a:buFont typeface="Wingdings" pitchFamily="2" charset="2"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4697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Atomic Bomb Ends the War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Manhattan Project</a:t>
            </a:r>
          </a:p>
          <a:p>
            <a:pPr lvl="1"/>
            <a:r>
              <a:rPr lang="en-US" smtClean="0"/>
              <a:t>Led by scientist J. Robert Oppenheimer</a:t>
            </a:r>
          </a:p>
          <a:p>
            <a:pPr lvl="1"/>
            <a:r>
              <a:rPr lang="en-US" smtClean="0"/>
              <a:t>Development of the atomic bomb</a:t>
            </a:r>
          </a:p>
          <a:p>
            <a:pPr lvl="1"/>
            <a:r>
              <a:rPr lang="en-US" smtClean="0"/>
              <a:t>600,000 Americans worked on this project</a:t>
            </a:r>
          </a:p>
          <a:p>
            <a:pPr lvl="1"/>
            <a:r>
              <a:rPr lang="en-US" smtClean="0"/>
              <a:t>Best kept American War secret</a:t>
            </a:r>
          </a:p>
          <a:p>
            <a:pPr lvl="1"/>
            <a:endParaRPr lang="en-US" smtClean="0"/>
          </a:p>
          <a:p>
            <a:r>
              <a:rPr lang="en-US" smtClean="0"/>
              <a:t>The first test</a:t>
            </a:r>
          </a:p>
          <a:p>
            <a:pPr lvl="1"/>
            <a:r>
              <a:rPr lang="en-US" smtClean="0"/>
              <a:t>July 16, 1945</a:t>
            </a:r>
          </a:p>
          <a:p>
            <a:pPr lvl="2"/>
            <a:r>
              <a:rPr lang="en-US" smtClean="0"/>
              <a:t>New Mexico desert</a:t>
            </a:r>
          </a:p>
          <a:p>
            <a:pPr lvl="2"/>
            <a:r>
              <a:rPr lang="en-US" smtClean="0"/>
              <a:t>When it hit a blinding light that could be seen for 180 miles</a:t>
            </a:r>
          </a:p>
          <a:p>
            <a:pPr lvl="2"/>
            <a:r>
              <a:rPr lang="en-US" smtClean="0"/>
              <a:t>Followed by a massive shock wave that shook the entire desert</a:t>
            </a:r>
          </a:p>
        </p:txBody>
      </p:sp>
    </p:spTree>
    <p:extLst>
      <p:ext uri="{BB962C8B-B14F-4D97-AF65-F5344CB8AC3E}">
        <p14:creationId xmlns:p14="http://schemas.microsoft.com/office/powerpoint/2010/main" val="390100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 descr="nagasaki-bomb-fat-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5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5" descr="bomb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0"/>
            <a:ext cx="510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211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3010" name="Picture 4" descr="98-2459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0"/>
            <a:ext cx="4648200" cy="6858000"/>
          </a:xfrm>
        </p:spPr>
      </p:pic>
      <p:pic>
        <p:nvPicPr>
          <p:cNvPr id="43011" name="Picture 6" descr="e11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654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Hiroshima and Nagasaki</a:t>
            </a:r>
          </a:p>
        </p:txBody>
      </p:sp>
      <p:sp>
        <p:nvSpPr>
          <p:cNvPr id="4403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August 6, 1945</a:t>
            </a:r>
          </a:p>
          <a:p>
            <a:pPr lvl="1"/>
            <a:r>
              <a:rPr lang="en-US" smtClean="0"/>
              <a:t>President Truman gives the ok to drop the bomb</a:t>
            </a:r>
          </a:p>
          <a:p>
            <a:pPr lvl="1"/>
            <a:r>
              <a:rPr lang="en-US" smtClean="0"/>
              <a:t>B-29 Bomber named </a:t>
            </a:r>
            <a:r>
              <a:rPr lang="en-US" i="1" smtClean="0"/>
              <a:t>Enola Gay</a:t>
            </a:r>
            <a:r>
              <a:rPr lang="en-US" smtClean="0"/>
              <a:t>, released an a-bomb code named </a:t>
            </a:r>
            <a:r>
              <a:rPr lang="en-US" i="1" smtClean="0"/>
              <a:t>Little Boy </a:t>
            </a:r>
            <a:r>
              <a:rPr lang="en-US" smtClean="0"/>
              <a:t>on Hiroshima</a:t>
            </a:r>
          </a:p>
          <a:p>
            <a:pPr lvl="2"/>
            <a:r>
              <a:rPr lang="en-US" smtClean="0"/>
              <a:t>43 seconds later, every building in the city was turned to dust.</a:t>
            </a:r>
          </a:p>
          <a:p>
            <a:pPr lvl="2"/>
            <a:r>
              <a:rPr lang="en-US" smtClean="0"/>
              <a:t>Japan still refused to surrender</a:t>
            </a:r>
          </a:p>
          <a:p>
            <a:pPr lvl="1"/>
            <a:r>
              <a:rPr lang="en-US" smtClean="0"/>
              <a:t>3 days after Hiroshima</a:t>
            </a:r>
          </a:p>
          <a:p>
            <a:pPr lvl="2"/>
            <a:r>
              <a:rPr lang="en-US" smtClean="0"/>
              <a:t>Second bomb code named </a:t>
            </a:r>
            <a:r>
              <a:rPr lang="en-US" i="1" smtClean="0"/>
              <a:t>Fat Man </a:t>
            </a:r>
            <a:r>
              <a:rPr lang="en-US" smtClean="0"/>
              <a:t>was dropped on Nagasaki</a:t>
            </a:r>
          </a:p>
          <a:p>
            <a:pPr lvl="2"/>
            <a:r>
              <a:rPr lang="en-US" smtClean="0"/>
              <a:t>Over 200,ooo people died as a result of the bomb droppings</a:t>
            </a:r>
          </a:p>
          <a:p>
            <a:pPr lvl="2"/>
            <a:endParaRPr lang="en-US" smtClean="0"/>
          </a:p>
          <a:p>
            <a:pPr lvl="1"/>
            <a:r>
              <a:rPr lang="en-US" smtClean="0"/>
              <a:t>September 2 the Japanese officially surrender. </a:t>
            </a:r>
          </a:p>
        </p:txBody>
      </p:sp>
    </p:spTree>
    <p:extLst>
      <p:ext uri="{BB962C8B-B14F-4D97-AF65-F5344CB8AC3E}">
        <p14:creationId xmlns:p14="http://schemas.microsoft.com/office/powerpoint/2010/main" val="155941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/>
          <a:lstStyle/>
          <a:p>
            <a:pPr algn="ctr"/>
            <a:r>
              <a:rPr lang="en-US" sz="8800" smtClean="0"/>
              <a:t>The Holocaust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pPr algn="ctr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The Persecution Begins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r>
              <a:rPr lang="en-US" sz="2200" smtClean="0"/>
              <a:t>April 7, 1933</a:t>
            </a:r>
          </a:p>
          <a:p>
            <a:pPr lvl="1"/>
            <a:r>
              <a:rPr lang="en-US" sz="2000" smtClean="0"/>
              <a:t>Hitler orders all “non-Aryans” be removed from government jobs</a:t>
            </a:r>
          </a:p>
          <a:p>
            <a:pPr lvl="2"/>
            <a:r>
              <a:rPr lang="en-US" sz="1900" smtClean="0"/>
              <a:t>1</a:t>
            </a:r>
            <a:r>
              <a:rPr lang="en-US" sz="1900" baseline="30000" smtClean="0"/>
              <a:t>st</a:t>
            </a:r>
            <a:r>
              <a:rPr lang="en-US" sz="1900" smtClean="0"/>
              <a:t> move towards the </a:t>
            </a:r>
            <a:r>
              <a:rPr lang="en-US" sz="1900" b="1" smtClean="0"/>
              <a:t>Holocaust</a:t>
            </a:r>
          </a:p>
          <a:p>
            <a:pPr lvl="3"/>
            <a:r>
              <a:rPr lang="en-US" smtClean="0"/>
              <a:t>Holocaust- systematic killing of over 6 million Jews</a:t>
            </a:r>
          </a:p>
        </p:txBody>
      </p:sp>
      <p:pic>
        <p:nvPicPr>
          <p:cNvPr id="32771" name="Picture 7" descr="adolf-hitler-joke-4_681576c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43450" y="2133600"/>
            <a:ext cx="38481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Jews Targeted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Anti-Semitism in Europe</a:t>
            </a:r>
          </a:p>
          <a:p>
            <a:pPr lvl="1"/>
            <a:r>
              <a:rPr lang="en-US" smtClean="0"/>
              <a:t>Jews were the scapegoats for many of the European problems</a:t>
            </a:r>
          </a:p>
          <a:p>
            <a:pPr lvl="1"/>
            <a:r>
              <a:rPr lang="en-US" smtClean="0"/>
              <a:t>Hitler believed the Jews caused Germany’s economic problems</a:t>
            </a:r>
          </a:p>
          <a:p>
            <a:pPr lvl="1"/>
            <a:endParaRPr lang="en-US" smtClean="0"/>
          </a:p>
          <a:p>
            <a:r>
              <a:rPr lang="en-US" smtClean="0"/>
              <a:t>1935</a:t>
            </a:r>
          </a:p>
          <a:p>
            <a:pPr lvl="1"/>
            <a:r>
              <a:rPr lang="en-US" smtClean="0"/>
              <a:t>Nuremburg Laws</a:t>
            </a:r>
          </a:p>
          <a:p>
            <a:pPr lvl="2"/>
            <a:r>
              <a:rPr lang="en-US" smtClean="0"/>
              <a:t>Stripped all Jews of German citizenship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Kristallnact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r>
              <a:rPr lang="en-US" sz="2200" smtClean="0"/>
              <a:t>“The Night of Broken Glass”</a:t>
            </a:r>
          </a:p>
          <a:p>
            <a:pPr lvl="1"/>
            <a:r>
              <a:rPr lang="en-US" sz="2000" smtClean="0"/>
              <a:t>November 9-10, 1938</a:t>
            </a:r>
          </a:p>
          <a:p>
            <a:pPr lvl="2"/>
            <a:r>
              <a:rPr lang="en-US" sz="1900" smtClean="0"/>
              <a:t>Nazi storm-troopers attacked Jewish homes and businesses</a:t>
            </a:r>
          </a:p>
          <a:p>
            <a:pPr lvl="3"/>
            <a:r>
              <a:rPr lang="en-US" sz="1800" smtClean="0"/>
              <a:t>Windows busted out</a:t>
            </a:r>
          </a:p>
          <a:p>
            <a:pPr lvl="3"/>
            <a:r>
              <a:rPr lang="en-US" sz="1800" smtClean="0"/>
              <a:t>Houses burned to the ground</a:t>
            </a:r>
          </a:p>
          <a:p>
            <a:pPr lvl="3"/>
            <a:r>
              <a:rPr lang="en-US" sz="1800" smtClean="0"/>
              <a:t>100 Jews dead</a:t>
            </a:r>
          </a:p>
          <a:p>
            <a:pPr lvl="3"/>
            <a:r>
              <a:rPr lang="en-US" sz="1800" smtClean="0"/>
              <a:t>30,000 Jews arrested</a:t>
            </a:r>
          </a:p>
        </p:txBody>
      </p:sp>
      <p:pic>
        <p:nvPicPr>
          <p:cNvPr id="34819" name="Picture 7" descr="kristallnacht-windows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752600"/>
            <a:ext cx="3962400" cy="4343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457200" y="3429000"/>
            <a:ext cx="8229600" cy="1143000"/>
          </a:xfrm>
        </p:spPr>
        <p:txBody>
          <a:bodyPr/>
          <a:lstStyle/>
          <a:p>
            <a:r>
              <a:rPr lang="en-US" sz="8800" smtClean="0"/>
              <a:t>HITLER’S NEXT MOVES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Flood of Jewish Refugees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Fleeing Jews</a:t>
            </a:r>
          </a:p>
          <a:p>
            <a:pPr lvl="1"/>
            <a:r>
              <a:rPr lang="en-US" smtClean="0"/>
              <a:t>After Kristallnacht many Jews began to flee Germany</a:t>
            </a:r>
          </a:p>
          <a:p>
            <a:pPr lvl="2"/>
            <a:r>
              <a:rPr lang="en-US" smtClean="0"/>
              <a:t>Many countries would not accept the Jewish refugees</a:t>
            </a:r>
          </a:p>
          <a:p>
            <a:pPr lvl="1"/>
            <a:endParaRPr lang="en-US" smtClean="0"/>
          </a:p>
          <a:p>
            <a:r>
              <a:rPr lang="en-US" smtClean="0"/>
              <a:t>The Plight of The St. Louis</a:t>
            </a:r>
          </a:p>
          <a:p>
            <a:pPr lvl="1"/>
            <a:r>
              <a:rPr lang="en-US" smtClean="0"/>
              <a:t>Miami 1939</a:t>
            </a:r>
          </a:p>
          <a:p>
            <a:pPr lvl="2"/>
            <a:r>
              <a:rPr lang="en-US" smtClean="0"/>
              <a:t>The German boat  </a:t>
            </a:r>
            <a:r>
              <a:rPr lang="en-US" i="1" smtClean="0"/>
              <a:t>St. Louis </a:t>
            </a:r>
            <a:r>
              <a:rPr lang="en-US" smtClean="0"/>
              <a:t>tried to enter America</a:t>
            </a:r>
          </a:p>
          <a:p>
            <a:pPr lvl="2"/>
            <a:r>
              <a:rPr lang="en-US" smtClean="0"/>
              <a:t>Sent back by the coast guard</a:t>
            </a:r>
          </a:p>
          <a:p>
            <a:pPr lvl="2"/>
            <a:r>
              <a:rPr lang="en-US" smtClean="0"/>
              <a:t>More than half of the  1000 people on the boat ended up being killed in the holocaust.</a:t>
            </a:r>
            <a:endParaRPr lang="en-US" i="1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Hitler’s “Final Solution”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r>
              <a:rPr lang="en-US" sz="2200" smtClean="0"/>
              <a:t>Genocide</a:t>
            </a:r>
          </a:p>
          <a:p>
            <a:pPr lvl="1"/>
            <a:r>
              <a:rPr lang="en-US" sz="2000" smtClean="0"/>
              <a:t>The Condemned</a:t>
            </a:r>
          </a:p>
          <a:p>
            <a:pPr lvl="2"/>
            <a:r>
              <a:rPr lang="en-US" sz="1900" smtClean="0"/>
              <a:t>Gypsies</a:t>
            </a:r>
          </a:p>
          <a:p>
            <a:pPr lvl="2"/>
            <a:r>
              <a:rPr lang="en-US" sz="1900" smtClean="0"/>
              <a:t>Freemasons</a:t>
            </a:r>
          </a:p>
          <a:p>
            <a:pPr lvl="2"/>
            <a:r>
              <a:rPr lang="en-US" sz="1900" smtClean="0"/>
              <a:t>Jehovah's Witnesses</a:t>
            </a:r>
          </a:p>
          <a:p>
            <a:pPr lvl="2"/>
            <a:r>
              <a:rPr lang="en-US" sz="1900" smtClean="0"/>
              <a:t>Homosexuals</a:t>
            </a:r>
          </a:p>
          <a:p>
            <a:pPr lvl="2"/>
            <a:r>
              <a:rPr lang="en-US" sz="1900" smtClean="0"/>
              <a:t>Mentally Handicapped</a:t>
            </a:r>
          </a:p>
          <a:p>
            <a:pPr lvl="2"/>
            <a:r>
              <a:rPr lang="en-US" sz="1900" smtClean="0"/>
              <a:t>Physically disabled</a:t>
            </a:r>
          </a:p>
          <a:p>
            <a:pPr lvl="2"/>
            <a:endParaRPr lang="en-US" sz="1900" smtClean="0"/>
          </a:p>
        </p:txBody>
      </p:sp>
      <p:pic>
        <p:nvPicPr>
          <p:cNvPr id="36867" name="Picture 7" descr="PH2008052701366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2133600"/>
            <a:ext cx="4419600" cy="4267200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Forced Relocation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Ghettos</a:t>
            </a:r>
          </a:p>
          <a:p>
            <a:pPr lvl="1"/>
            <a:r>
              <a:rPr lang="en-US" smtClean="0"/>
              <a:t>Segregated Jewish communities in certain Polish cities</a:t>
            </a:r>
          </a:p>
          <a:p>
            <a:pPr lvl="2"/>
            <a:r>
              <a:rPr lang="en-US" smtClean="0"/>
              <a:t>The Germans surrounded the Ghettos with stone walls and barbed wire</a:t>
            </a:r>
          </a:p>
          <a:p>
            <a:r>
              <a:rPr lang="en-US" smtClean="0"/>
              <a:t>Life in the Ghettos</a:t>
            </a:r>
          </a:p>
          <a:p>
            <a:pPr lvl="1"/>
            <a:r>
              <a:rPr lang="en-US" smtClean="0"/>
              <a:t>Dead bodies piled up</a:t>
            </a:r>
          </a:p>
          <a:p>
            <a:pPr lvl="1"/>
            <a:r>
              <a:rPr lang="en-US" smtClean="0"/>
              <a:t>People starving to death</a:t>
            </a:r>
          </a:p>
          <a:p>
            <a:pPr lvl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Concentration Camps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marL="495300" indent="-495300"/>
            <a:r>
              <a:rPr lang="en-US" sz="2200" smtClean="0"/>
              <a:t>Concentration Camps</a:t>
            </a:r>
          </a:p>
          <a:p>
            <a:pPr marL="850900" lvl="1" indent="-457200"/>
            <a:r>
              <a:rPr lang="en-US" sz="2000" smtClean="0"/>
              <a:t>“Labor Camps”</a:t>
            </a:r>
          </a:p>
          <a:p>
            <a:pPr marL="1068388" lvl="2" indent="-400050">
              <a:buFont typeface="Wingdings 2" pitchFamily="18" charset="2"/>
              <a:buAutoNum type="arabicPeriod"/>
            </a:pPr>
            <a:r>
              <a:rPr lang="en-US" sz="1900" smtClean="0"/>
              <a:t>Families separated forever</a:t>
            </a:r>
          </a:p>
          <a:p>
            <a:pPr marL="1068388" lvl="2" indent="-400050">
              <a:buFont typeface="Wingdings 2" pitchFamily="18" charset="2"/>
              <a:buAutoNum type="arabicPeriod"/>
            </a:pPr>
            <a:r>
              <a:rPr lang="en-US" sz="1900" smtClean="0"/>
              <a:t>Starvation</a:t>
            </a:r>
          </a:p>
          <a:p>
            <a:pPr marL="1068388" lvl="2" indent="-400050">
              <a:buFont typeface="Wingdings 2" pitchFamily="18" charset="2"/>
              <a:buAutoNum type="arabicPeriod"/>
            </a:pPr>
            <a:r>
              <a:rPr lang="en-US" sz="1900" smtClean="0"/>
              <a:t>Thousands of people crammed into spaces made for a couple hundred</a:t>
            </a:r>
          </a:p>
          <a:p>
            <a:pPr marL="1068388" lvl="2" indent="-400050">
              <a:buFont typeface="Wingdings 2" pitchFamily="18" charset="2"/>
              <a:buAutoNum type="arabicPeriod"/>
            </a:pPr>
            <a:r>
              <a:rPr lang="en-US" sz="1900" smtClean="0"/>
              <a:t>Worked from dusk till dawn with little or no food</a:t>
            </a:r>
          </a:p>
          <a:p>
            <a:pPr marL="1068388" lvl="2" indent="-400050">
              <a:buFont typeface="Wingdings 2" pitchFamily="18" charset="2"/>
              <a:buAutoNum type="arabicPeriod"/>
            </a:pPr>
            <a:r>
              <a:rPr lang="en-US" sz="1900" smtClean="0"/>
              <a:t>If a Jew was too weak to work, he was killed</a:t>
            </a:r>
          </a:p>
          <a:p>
            <a:pPr marL="1068388" lvl="2" indent="-400050">
              <a:buFont typeface="Wingdings 2" pitchFamily="18" charset="2"/>
              <a:buAutoNum type="arabicPeriod"/>
            </a:pPr>
            <a:endParaRPr lang="en-US" sz="1900" smtClean="0"/>
          </a:p>
        </p:txBody>
      </p:sp>
      <p:pic>
        <p:nvPicPr>
          <p:cNvPr id="38915" name="Picture 7" descr="image008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7750" y="1935163"/>
            <a:ext cx="3619500" cy="4389437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Final Stage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r>
              <a:rPr lang="en-US" sz="2200" smtClean="0"/>
              <a:t>1942 the Final Solution Beings</a:t>
            </a:r>
          </a:p>
          <a:p>
            <a:pPr lvl="1"/>
            <a:r>
              <a:rPr lang="en-US" sz="2000" smtClean="0"/>
              <a:t>Mass Extermination</a:t>
            </a:r>
          </a:p>
          <a:p>
            <a:pPr lvl="2"/>
            <a:r>
              <a:rPr lang="en-US" sz="1900" smtClean="0"/>
              <a:t>The starvation, beating and bullets were not killing the Jews at a fast enough rate to satisfy the Nazis</a:t>
            </a:r>
          </a:p>
          <a:p>
            <a:pPr lvl="2"/>
            <a:endParaRPr lang="en-US" sz="1900" smtClean="0"/>
          </a:p>
          <a:p>
            <a:pPr lvl="1"/>
            <a:r>
              <a:rPr lang="en-US" sz="2000" smtClean="0"/>
              <a:t>Nazis built 6 Death camps in Poland</a:t>
            </a:r>
          </a:p>
          <a:p>
            <a:pPr lvl="2"/>
            <a:r>
              <a:rPr lang="en-US" sz="1900" smtClean="0"/>
              <a:t>1</a:t>
            </a:r>
            <a:r>
              <a:rPr lang="en-US" sz="1900" baseline="30000" smtClean="0"/>
              <a:t>st</a:t>
            </a:r>
            <a:r>
              <a:rPr lang="en-US" sz="1900" smtClean="0"/>
              <a:t> camp opened- Chelmno</a:t>
            </a:r>
          </a:p>
          <a:p>
            <a:pPr lvl="2"/>
            <a:r>
              <a:rPr lang="en-US" sz="1900" smtClean="0"/>
              <a:t>Largest Death Camp- Auschwitz</a:t>
            </a:r>
          </a:p>
          <a:p>
            <a:pPr marL="1600200" lvl="3" indent="-228600">
              <a:buFont typeface="Wingdings 2" pitchFamily="18" charset="2"/>
              <a:buNone/>
            </a:pPr>
            <a:endParaRPr lang="en-US" sz="1800" smtClean="0"/>
          </a:p>
          <a:p>
            <a:pPr lvl="2">
              <a:buFont typeface="Wingdings 2" pitchFamily="18" charset="2"/>
              <a:buNone/>
            </a:pPr>
            <a:endParaRPr lang="en-US" sz="1900" smtClean="0"/>
          </a:p>
        </p:txBody>
      </p:sp>
      <p:pic>
        <p:nvPicPr>
          <p:cNvPr id="39939" name="Picture 7" descr="jec1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2209800"/>
            <a:ext cx="4048125" cy="4343400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Day at a Death Camp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95300" indent="-495300" algn="ctr">
              <a:buFont typeface="Wingdings 2" pitchFamily="18" charset="2"/>
              <a:buNone/>
            </a:pPr>
            <a:r>
              <a:rPr lang="en-US" smtClean="0"/>
              <a:t>Don’t Write</a:t>
            </a: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en-US" smtClean="0"/>
              <a:t>The Jews would be forced to enter</a:t>
            </a: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en-US" smtClean="0"/>
              <a:t>They were forced to relinquish all belongings</a:t>
            </a: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en-US" smtClean="0"/>
              <a:t>They passed through doctors and  were separated</a:t>
            </a:r>
          </a:p>
          <a:p>
            <a:pPr marL="850900" lvl="1" indent="-457200"/>
            <a:r>
              <a:rPr lang="en-US" smtClean="0"/>
              <a:t>The strong went to work</a:t>
            </a:r>
          </a:p>
          <a:p>
            <a:pPr marL="850900" lvl="1" indent="-457200"/>
            <a:r>
              <a:rPr lang="en-US" smtClean="0"/>
              <a:t>The weak were killed that day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Mass Murder</a:t>
            </a:r>
          </a:p>
        </p:txBody>
      </p:sp>
      <p:sp>
        <p:nvSpPr>
          <p:cNvPr id="41986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r>
              <a:rPr lang="en-US" sz="2200" smtClean="0"/>
              <a:t>Death Camps</a:t>
            </a:r>
          </a:p>
          <a:p>
            <a:pPr lvl="1"/>
            <a:r>
              <a:rPr lang="en-US" sz="2000" smtClean="0"/>
              <a:t>Capable of killing 12,000 Jews per camp, every day</a:t>
            </a:r>
          </a:p>
          <a:p>
            <a:pPr lvl="1"/>
            <a:r>
              <a:rPr lang="en-US" sz="2000" smtClean="0"/>
              <a:t>The stench of rotting corpses could be smelled for miles away</a:t>
            </a:r>
          </a:p>
          <a:p>
            <a:pPr lvl="1"/>
            <a:r>
              <a:rPr lang="en-US" sz="2000" smtClean="0"/>
              <a:t>Nazis worked all day digging graves and emptying gas chambers</a:t>
            </a:r>
          </a:p>
        </p:txBody>
      </p:sp>
      <p:pic>
        <p:nvPicPr>
          <p:cNvPr id="41987" name="Picture 7" descr="ww1-dead-soldiers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60925" y="1935163"/>
            <a:ext cx="3978275" cy="4389437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The Survivors</a:t>
            </a:r>
          </a:p>
        </p:txBody>
      </p:sp>
      <p:sp>
        <p:nvSpPr>
          <p:cNvPr id="43010" name="Rectangle 6"/>
          <p:cNvSpPr>
            <a:spLocks noGrp="1"/>
          </p:cNvSpPr>
          <p:nvPr>
            <p:ph type="body"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r>
              <a:rPr lang="en-US" sz="2200" smtClean="0"/>
              <a:t>6,000,000 Jews were killed in the Holocaust</a:t>
            </a:r>
          </a:p>
          <a:p>
            <a:endParaRPr lang="en-US" sz="2200" smtClean="0"/>
          </a:p>
          <a:p>
            <a:r>
              <a:rPr lang="en-US" sz="2200" smtClean="0"/>
              <a:t>Some did survive the horrors of the holocaust</a:t>
            </a:r>
          </a:p>
          <a:p>
            <a:endParaRPr lang="en-US" sz="2200" smtClean="0"/>
          </a:p>
          <a:p>
            <a:r>
              <a:rPr lang="en-US" sz="2200" smtClean="0"/>
              <a:t>The survivors were changed for the rest of their life.</a:t>
            </a:r>
          </a:p>
        </p:txBody>
      </p:sp>
      <p:pic>
        <p:nvPicPr>
          <p:cNvPr id="43011" name="Picture 9" descr="wiesel1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09625" y="2066925"/>
            <a:ext cx="3333750" cy="41243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Austria and Czechoslovakia 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November 5, 1937</a:t>
            </a:r>
          </a:p>
          <a:p>
            <a:pPr lvl="1" eaLnBrk="1" hangingPunct="1"/>
            <a:r>
              <a:rPr lang="en-US" smtClean="0"/>
              <a:t>Hitler meets with his top advisors</a:t>
            </a:r>
          </a:p>
          <a:p>
            <a:pPr lvl="1" eaLnBrk="1" hangingPunct="1"/>
            <a:r>
              <a:rPr lang="en-US" smtClean="0"/>
              <a:t>Reveals his plan to annex Austria and Czechoslovakia</a:t>
            </a:r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Union With Austria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Austria</a:t>
            </a:r>
          </a:p>
          <a:p>
            <a:pPr lvl="1" eaLnBrk="1" hangingPunct="1"/>
            <a:r>
              <a:rPr lang="en-US" smtClean="0"/>
              <a:t>Hitler’s 1</a:t>
            </a:r>
            <a:r>
              <a:rPr lang="en-US" baseline="30000" smtClean="0"/>
              <a:t>st</a:t>
            </a:r>
            <a:r>
              <a:rPr lang="en-US" smtClean="0"/>
              <a:t> target</a:t>
            </a:r>
          </a:p>
          <a:p>
            <a:pPr lvl="1" eaLnBrk="1" hangingPunct="1"/>
            <a:r>
              <a:rPr lang="en-US" smtClean="0"/>
              <a:t>Most Austrian’s spoke German and favored a unity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March 12, 1938</a:t>
            </a:r>
          </a:p>
          <a:p>
            <a:pPr lvl="1" eaLnBrk="1" hangingPunct="1"/>
            <a:r>
              <a:rPr lang="en-US" smtClean="0"/>
              <a:t>Hitler’s forces march into Austria and take over unopposed.</a:t>
            </a:r>
          </a:p>
          <a:p>
            <a:pPr lvl="1" eaLnBrk="1" hangingPunct="1"/>
            <a:r>
              <a:rPr lang="en-US" smtClean="0"/>
              <a:t>The US and the rest of the world did nothing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Bargaining for Sudetenland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Sudetenland</a:t>
            </a:r>
          </a:p>
          <a:p>
            <a:pPr lvl="1" eaLnBrk="1" hangingPunct="1"/>
            <a:r>
              <a:rPr lang="en-US" smtClean="0"/>
              <a:t>Western Czechoslovakia </a:t>
            </a:r>
          </a:p>
          <a:p>
            <a:pPr lvl="1" eaLnBrk="1" hangingPunct="1"/>
            <a:r>
              <a:rPr lang="en-US" smtClean="0"/>
              <a:t>Home to 3 million German-speaking people</a:t>
            </a:r>
          </a:p>
          <a:p>
            <a:pPr lvl="1" eaLnBrk="1" hangingPunct="1"/>
            <a:r>
              <a:rPr lang="en-US" smtClean="0"/>
              <a:t>Hitler wants the natural resources and extra land</a:t>
            </a:r>
          </a:p>
          <a:p>
            <a:pPr lvl="1" eaLnBrk="1" hangingPunct="1"/>
            <a:r>
              <a:rPr lang="en-US" smtClean="0"/>
              <a:t>He makes up atrocities about Czechoslovakia</a:t>
            </a:r>
          </a:p>
          <a:p>
            <a:pPr lvl="1" eaLnBrk="1" hangingPunct="1"/>
            <a:r>
              <a:rPr lang="en-US" smtClean="0"/>
              <a:t>He publishes  propaganda to get the German people outraged 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457200" y="4267200"/>
            <a:ext cx="8229600" cy="1143000"/>
          </a:xfrm>
        </p:spPr>
        <p:txBody>
          <a:bodyPr/>
          <a:lstStyle/>
          <a:p>
            <a:r>
              <a:rPr lang="en-US" sz="8800" smtClean="0"/>
              <a:t>FRANCE &amp; BRITAIN’S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erve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1542</TotalTime>
  <Words>2001</Words>
  <Application>Microsoft Office PowerPoint</Application>
  <PresentationFormat>On-screen Show (4:3)</PresentationFormat>
  <Paragraphs>358</Paragraphs>
  <Slides>57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Calibri</vt:lpstr>
      <vt:lpstr>Constantia</vt:lpstr>
      <vt:lpstr>Georgia</vt:lpstr>
      <vt:lpstr>Wingdings</vt:lpstr>
      <vt:lpstr>Wingdings 2</vt:lpstr>
      <vt:lpstr>Flow</vt:lpstr>
      <vt:lpstr>WORLD PROBLEMS FOLLOWING WWI</vt:lpstr>
      <vt:lpstr>DICTATE THIS</vt:lpstr>
      <vt:lpstr>THE RISE OF THE DICTATORS</vt:lpstr>
      <vt:lpstr>THE UNITED STATES’ ROLE</vt:lpstr>
      <vt:lpstr>HITLER’S NEXT MOVES</vt:lpstr>
      <vt:lpstr>Austria and Czechoslovakia </vt:lpstr>
      <vt:lpstr>Union With Austria</vt:lpstr>
      <vt:lpstr>Bargaining for Sudetenland</vt:lpstr>
      <vt:lpstr>FRANCE &amp; BRITAIN’S RESPONSE</vt:lpstr>
      <vt:lpstr>France and Britain’s Promise</vt:lpstr>
      <vt:lpstr>Munich Agreement</vt:lpstr>
      <vt:lpstr>MEAN WHILE IN THE USSR</vt:lpstr>
      <vt:lpstr>Soviets Declare Neutrality</vt:lpstr>
      <vt:lpstr>BUT HITLER HAD OTHER IDEAS</vt:lpstr>
      <vt:lpstr>Blitzkrieg In Poland</vt:lpstr>
      <vt:lpstr>The Fall of France</vt:lpstr>
      <vt:lpstr>The Battle of Britain</vt:lpstr>
      <vt:lpstr>The US in World War II</vt:lpstr>
      <vt:lpstr>Selective Service and the GI</vt:lpstr>
      <vt:lpstr>Expanding the Military</vt:lpstr>
      <vt:lpstr>Minority Groups in the Army</vt:lpstr>
      <vt:lpstr>Industrial Response</vt:lpstr>
      <vt:lpstr>Mobilization of Scientists</vt:lpstr>
      <vt:lpstr>Economic Controls</vt:lpstr>
      <vt:lpstr>The War for Europe and Africa</vt:lpstr>
      <vt:lpstr>War Plans</vt:lpstr>
      <vt:lpstr>Battle of Stalingrad</vt:lpstr>
      <vt:lpstr>Operation Torch</vt:lpstr>
      <vt:lpstr>PowerPoint Presentation</vt:lpstr>
      <vt:lpstr>Liberating Europe</vt:lpstr>
      <vt:lpstr>Overlord Result</vt:lpstr>
      <vt:lpstr>Battle of the Bulge</vt:lpstr>
      <vt:lpstr>Liberation of the Death Camps</vt:lpstr>
      <vt:lpstr>Unconditional Surrender</vt:lpstr>
      <vt:lpstr>V-E Day</vt:lpstr>
      <vt:lpstr>War in the Pacific</vt:lpstr>
      <vt:lpstr>Japanese Advances</vt:lpstr>
      <vt:lpstr>Battle of Midway</vt:lpstr>
      <vt:lpstr>Japanese Defense</vt:lpstr>
      <vt:lpstr>Iwo Jima</vt:lpstr>
      <vt:lpstr>Okinawa</vt:lpstr>
      <vt:lpstr>Atomic Bomb Ends the War</vt:lpstr>
      <vt:lpstr>PowerPoint Presentation</vt:lpstr>
      <vt:lpstr>PowerPoint Presentation</vt:lpstr>
      <vt:lpstr>Hiroshima and Nagasaki</vt:lpstr>
      <vt:lpstr>The Holocaust</vt:lpstr>
      <vt:lpstr>The Persecution Begins</vt:lpstr>
      <vt:lpstr>Jews Targeted</vt:lpstr>
      <vt:lpstr>Kristallnact</vt:lpstr>
      <vt:lpstr>A Flood of Jewish Refugees</vt:lpstr>
      <vt:lpstr>Hitler’s “Final Solution”</vt:lpstr>
      <vt:lpstr>Forced Relocation</vt:lpstr>
      <vt:lpstr>Concentration Camps</vt:lpstr>
      <vt:lpstr>The Final Stage</vt:lpstr>
      <vt:lpstr>A Day at a Death Camp</vt:lpstr>
      <vt:lpstr>Mass Murder</vt:lpstr>
      <vt:lpstr>The Survivors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 In Europe</dc:title>
  <dc:creator>Matt</dc:creator>
  <cp:lastModifiedBy>Mays, Gregg A.</cp:lastModifiedBy>
  <cp:revision>20</cp:revision>
  <dcterms:created xsi:type="dcterms:W3CDTF">2009-04-20T23:23:48Z</dcterms:created>
  <dcterms:modified xsi:type="dcterms:W3CDTF">2016-01-25T13:52:25Z</dcterms:modified>
</cp:coreProperties>
</file>