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67" r:id="rId2"/>
  </p:sldMasterIdLst>
  <p:notesMasterIdLst>
    <p:notesMasterId r:id="rId29"/>
  </p:notesMasterIdLst>
  <p:sldIdLst>
    <p:sldId id="256" r:id="rId3"/>
    <p:sldId id="292" r:id="rId4"/>
    <p:sldId id="257" r:id="rId5"/>
    <p:sldId id="259" r:id="rId6"/>
    <p:sldId id="260" r:id="rId7"/>
    <p:sldId id="262" r:id="rId8"/>
    <p:sldId id="263" r:id="rId9"/>
    <p:sldId id="264" r:id="rId10"/>
    <p:sldId id="265" r:id="rId11"/>
    <p:sldId id="266" r:id="rId12"/>
    <p:sldId id="267" r:id="rId13"/>
    <p:sldId id="280" r:id="rId14"/>
    <p:sldId id="268" r:id="rId15"/>
    <p:sldId id="270" r:id="rId16"/>
    <p:sldId id="269" r:id="rId17"/>
    <p:sldId id="296" r:id="rId18"/>
    <p:sldId id="297" r:id="rId19"/>
    <p:sldId id="299" r:id="rId20"/>
    <p:sldId id="300" r:id="rId21"/>
    <p:sldId id="272" r:id="rId22"/>
    <p:sldId id="273" r:id="rId23"/>
    <p:sldId id="295" r:id="rId24"/>
    <p:sldId id="281" r:id="rId25"/>
    <p:sldId id="287" r:id="rId26"/>
    <p:sldId id="289" r:id="rId27"/>
    <p:sldId id="291"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81" d="100"/>
          <a:sy n="81" d="100"/>
        </p:scale>
        <p:origin x="1086" y="-17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65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00DAB-4AA9-4992-9413-3C88B9000323}" type="datetimeFigureOut">
              <a:rPr lang="en-US" smtClean="0"/>
              <a:t>11/28/2017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E7970-F943-4C73-8927-1DFDC374E0F0}" type="slidenum">
              <a:rPr lang="en-US" smtClean="0"/>
              <a:t>‹#›</a:t>
            </a:fld>
            <a:endParaRPr lang="en-US"/>
          </a:p>
        </p:txBody>
      </p:sp>
    </p:spTree>
    <p:extLst>
      <p:ext uri="{BB962C8B-B14F-4D97-AF65-F5344CB8AC3E}">
        <p14:creationId xmlns:p14="http://schemas.microsoft.com/office/powerpoint/2010/main" val="4068815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8BF69310-644D-444E-B58D-E7A12957A721}" type="slidenum">
              <a:rPr lang="en-US" altLang="en-US">
                <a:latin typeface="Arial" panose="020B0604020202020204" pitchFamily="34" charset="0"/>
              </a:rPr>
              <a:pPr/>
              <a:t>18</a:t>
            </a:fld>
            <a:endParaRPr lang="en-US" altLang="en-US">
              <a:latin typeface="Arial" panose="020B0604020202020204" pitchFamily="34" charset="0"/>
            </a:endParaRPr>
          </a:p>
        </p:txBody>
      </p:sp>
      <p:sp>
        <p:nvSpPr>
          <p:cNvPr id="50179" name="Rectangle 2"/>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Arial" panose="020B0604020202020204" pitchFamily="34" charset="0"/>
            </a:endParaRPr>
          </a:p>
        </p:txBody>
      </p:sp>
      <p:sp>
        <p:nvSpPr>
          <p:cNvPr id="50180" name="Rectangle 3"/>
          <p:cNvSpPr>
            <a:spLocks noRot="1" noChangeArrowheads="1" noTextEdit="1"/>
          </p:cNvSpPr>
          <p:nvPr>
            <p:ph type="sldImg"/>
          </p:nvPr>
        </p:nvSpPr>
        <p:spPr>
          <a:xfrm>
            <a:off x="1150938" y="692150"/>
            <a:ext cx="4556125" cy="3416300"/>
          </a:xfrm>
          <a:ln w="12700" cap="flat">
            <a:solidFill>
              <a:schemeClr val="tx1"/>
            </a:solidFill>
          </a:ln>
        </p:spPr>
      </p:sp>
    </p:spTree>
    <p:extLst>
      <p:ext uri="{BB962C8B-B14F-4D97-AF65-F5344CB8AC3E}">
        <p14:creationId xmlns:p14="http://schemas.microsoft.com/office/powerpoint/2010/main" val="138500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840C5C9E-053F-4ECE-BC4B-1CE236C6740C}" type="slidenum">
              <a:rPr lang="en-US" altLang="en-US">
                <a:latin typeface="Arial" panose="020B0604020202020204" pitchFamily="34" charset="0"/>
              </a:rPr>
              <a:pPr/>
              <a:t>19</a:t>
            </a:fld>
            <a:endParaRPr lang="en-US" altLang="en-US">
              <a:latin typeface="Arial" panose="020B0604020202020204" pitchFamily="34" charset="0"/>
            </a:endParaRPr>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Financial Collapse</a:t>
            </a:r>
          </a:p>
          <a:p>
            <a:pPr eaLnBrk="1" hangingPunct="1"/>
            <a:r>
              <a:rPr lang="en-US" altLang="en-US" smtClean="0">
                <a:latin typeface="Arial" panose="020B0604020202020204" pitchFamily="34" charset="0"/>
              </a:rPr>
              <a:t>The stock market crash signaled the beginning of the </a:t>
            </a:r>
            <a:r>
              <a:rPr lang="en-US" altLang="en-US" b="1" smtClean="0">
                <a:latin typeface="Arial" panose="020B0604020202020204" pitchFamily="34" charset="0"/>
              </a:rPr>
              <a:t>Great Depression</a:t>
            </a:r>
            <a:r>
              <a:rPr lang="en-US" altLang="en-US" smtClean="0">
                <a:latin typeface="Arial" panose="020B0604020202020204" pitchFamily="34" charset="0"/>
              </a:rPr>
              <a:t>—the period from 1929 to 1940 in which the economy plummeted and unemployment skyrocketed. The crash alone did not cause the Great Depression, but it hastened the collapse of the economy and made the depression more severe. </a:t>
            </a:r>
          </a:p>
          <a:p>
            <a:pPr eaLnBrk="1" hangingPunct="1"/>
            <a:r>
              <a:rPr lang="en-US" altLang="en-US" smtClean="0">
                <a:latin typeface="Arial" panose="020B0604020202020204" pitchFamily="34" charset="0"/>
              </a:rPr>
              <a:t>BANK AND BUSINESS FAILURES After the crash, many people panicked and withdrew their money from banks. But</a:t>
            </a:r>
          </a:p>
          <a:p>
            <a:pPr eaLnBrk="1" hangingPunct="1"/>
            <a:r>
              <a:rPr lang="en-US" altLang="en-US" smtClean="0">
                <a:latin typeface="Arial" panose="020B0604020202020204" pitchFamily="34" charset="0"/>
              </a:rPr>
              <a:t>some couldn’t get their money because the banks had invested it in the stock market. In 1929, 600 banks closed. By 1933, 11,000 of the nation’s 25,000 banks had failed. Because the government did not protect or insure bank accounts, millions of people lost their savings accounts. The Great Depression hit other businesses, too. Between 1929 and 1932, the gross national product—the nation’s total output of goods and services—was cut nearly in half, from $104 billion to $59 billion. Approximately 90,000 businesses went bankrupt. Among these failed enterprises were once-prosperous automobile and railroad companies. As the economy plunged into a tailspin, millions of workers lost their jobs. Unemployment leaped from 3 percent (1.6 million workers) in 1929 to 25 percent (13 million workers) in 1933. One out of every four workers was out of a job. Those who kept their jobs faced pay cuts and reduced hours.</a:t>
            </a:r>
          </a:p>
        </p:txBody>
      </p:sp>
    </p:spTree>
    <p:extLst>
      <p:ext uri="{BB962C8B-B14F-4D97-AF65-F5344CB8AC3E}">
        <p14:creationId xmlns:p14="http://schemas.microsoft.com/office/powerpoint/2010/main" val="3295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5058" name="Group 2"/>
          <p:cNvGrpSpPr>
            <a:grpSpLocks/>
          </p:cNvGrpSpPr>
          <p:nvPr/>
        </p:nvGrpSpPr>
        <p:grpSpPr bwMode="auto">
          <a:xfrm>
            <a:off x="0" y="0"/>
            <a:ext cx="5867400" cy="6858000"/>
            <a:chOff x="0" y="0"/>
            <a:chExt cx="3696" cy="4320"/>
          </a:xfrm>
        </p:grpSpPr>
        <p:sp>
          <p:nvSpPr>
            <p:cNvPr id="45059"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en-US" sz="2400">
                <a:latin typeface="Times New Roman" pitchFamily="18" charset="0"/>
              </a:endParaRPr>
            </a:p>
          </p:txBody>
        </p:sp>
        <p:sp>
          <p:nvSpPr>
            <p:cNvPr id="45060"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en-US" sz="2400">
                <a:latin typeface="Times New Roman" pitchFamily="18" charset="0"/>
              </a:endParaRPr>
            </a:p>
          </p:txBody>
        </p:sp>
      </p:grpSp>
      <p:grpSp>
        <p:nvGrpSpPr>
          <p:cNvPr id="45061" name="Group 5"/>
          <p:cNvGrpSpPr>
            <a:grpSpLocks/>
          </p:cNvGrpSpPr>
          <p:nvPr/>
        </p:nvGrpSpPr>
        <p:grpSpPr bwMode="auto">
          <a:xfrm>
            <a:off x="3632200" y="4889500"/>
            <a:ext cx="4876800" cy="319088"/>
            <a:chOff x="2288" y="3080"/>
            <a:chExt cx="3072" cy="201"/>
          </a:xfrm>
        </p:grpSpPr>
        <p:sp>
          <p:nvSpPr>
            <p:cNvPr id="45062"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45063"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4506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45065" name="Rectangle 9"/>
          <p:cNvSpPr>
            <a:spLocks noGrp="1" noChangeArrowheads="1"/>
          </p:cNvSpPr>
          <p:nvPr>
            <p:ph type="dt" sz="quarter" idx="2"/>
          </p:nvPr>
        </p:nvSpPr>
        <p:spPr/>
        <p:txBody>
          <a:bodyPr/>
          <a:lstStyle>
            <a:lvl1pPr>
              <a:defRPr>
                <a:solidFill>
                  <a:schemeClr val="bg1"/>
                </a:solidFill>
              </a:defRPr>
            </a:lvl1pPr>
          </a:lstStyle>
          <a:p>
            <a:fld id="{B5A41D54-5C83-464A-8C4C-8FD626599F1E}" type="datetimeFigureOut">
              <a:rPr lang="en-US"/>
              <a:pPr/>
              <a:t>11/28/2017</a:t>
            </a:fld>
            <a:endParaRPr lang="en-US"/>
          </a:p>
        </p:txBody>
      </p:sp>
      <p:sp>
        <p:nvSpPr>
          <p:cNvPr id="45066" name="Rectangle 10"/>
          <p:cNvSpPr>
            <a:spLocks noGrp="1" noChangeArrowheads="1"/>
          </p:cNvSpPr>
          <p:nvPr>
            <p:ph type="ftr" sz="quarter" idx="3"/>
          </p:nvPr>
        </p:nvSpPr>
        <p:spPr/>
        <p:txBody>
          <a:bodyPr/>
          <a:lstStyle>
            <a:lvl1pPr algn="r">
              <a:defRPr/>
            </a:lvl1pPr>
          </a:lstStyle>
          <a:p>
            <a:endParaRPr lang="en-US"/>
          </a:p>
        </p:txBody>
      </p:sp>
      <p:sp>
        <p:nvSpPr>
          <p:cNvPr id="45067" name="Rectangle 11"/>
          <p:cNvSpPr>
            <a:spLocks noGrp="1" noChangeArrowheads="1"/>
          </p:cNvSpPr>
          <p:nvPr>
            <p:ph type="sldNum" sz="quarter" idx="4"/>
          </p:nvPr>
        </p:nvSpPr>
        <p:spPr>
          <a:xfrm>
            <a:off x="76200" y="6248400"/>
            <a:ext cx="587375" cy="488950"/>
          </a:xfrm>
        </p:spPr>
        <p:txBody>
          <a:bodyPr anchorCtr="0"/>
          <a:lstStyle>
            <a:lvl1pPr>
              <a:defRPr/>
            </a:lvl1pPr>
          </a:lstStyle>
          <a:p>
            <a:fld id="{412D668C-7B99-410C-AEBB-8CE65587909A}" type="slidenum">
              <a:rPr lang="en-US"/>
              <a:pPr/>
              <a:t>‹#›</a:t>
            </a:fld>
            <a:endParaRPr lang="en-US"/>
          </a:p>
        </p:txBody>
      </p:sp>
      <p:sp>
        <p:nvSpPr>
          <p:cNvPr id="4506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F4C072E-E7B1-4347-92AB-8716610C46C2}" type="datetimeFigureOut">
              <a:rPr lang="en-US"/>
              <a:pPr/>
              <a:t>11/28/2017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3F9A08-4D62-4457-8EB5-6CAF8028E11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59C89D3-FE79-4272-9C5A-8E44278E3535}" type="datetimeFigureOut">
              <a:rPr lang="en-US"/>
              <a:pPr/>
              <a:t>11/28/2017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FD5180-000F-495F-8F8B-EEF141FFECA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eaLnBrk="0" hangingPunct="0">
                <a:defRPr/>
              </a:pPr>
              <a:endParaRPr lang="en-US"/>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eaLnBrk="0" hangingPunct="0">
                <a:defRPr/>
              </a:pPr>
              <a:endParaRPr lang="en-US"/>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eaLnBrk="0" hangingPunct="0">
                <a:defRPr/>
              </a:pPr>
              <a:endParaRPr lang="en-US"/>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eaLnBrk="0" hangingPunct="0">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eaLnBrk="0" hangingPunct="0">
                <a:defRPr/>
              </a:pPr>
              <a:endParaRPr lang="en-US"/>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eaLnBrk="0" hangingPunct="0">
                <a:defRPr/>
              </a:pPr>
              <a:endParaRPr lang="en-US"/>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eaLnBrk="0" hangingPunct="0">
                <a:defRPr/>
              </a:pPr>
              <a:endParaRPr lang="en-US"/>
            </a:p>
          </p:txBody>
        </p:sp>
      </p:grpSp>
      <p:sp>
        <p:nvSpPr>
          <p:cNvPr id="31754"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3175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fld id="{F953B180-9864-4781-AE27-59E38318D783}" type="datetimeFigureOut">
              <a:rPr lang="en-US"/>
              <a:pPr>
                <a:defRPr/>
              </a:pPr>
              <a:t>11/28/2017</a:t>
            </a:fld>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pPr>
              <a:defRPr/>
            </a:pPr>
            <a:fld id="{98E9D5AB-7D03-4838-9112-BEC582275A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4329F34-A92C-4BBD-8FCE-3047A4F93855}" type="datetimeFigureOut">
              <a:rPr lang="en-US"/>
              <a:pPr/>
              <a:t>11/28/2017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860337-DF15-4618-8793-AF4EAB8D36F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ED7CF415-70FE-44B9-9005-978843A24252}" type="datetimeFigureOut">
              <a:rPr lang="en-US"/>
              <a:pPr/>
              <a:t>11/28/2017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692483-74FA-4859-929E-4CB57A99366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42BE7BA0-FF4B-4B69-BD66-D1443EC1D04C}" type="datetimeFigureOut">
              <a:rPr lang="en-US"/>
              <a:pPr/>
              <a:t>11/28/2017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77ED1E-1501-4A23-A0A0-CF49A23F8B3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011B744-88D9-478E-80FA-7F9832999929}" type="datetimeFigureOut">
              <a:rPr lang="en-US"/>
              <a:pPr/>
              <a:t>11/28/2017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4BD40E9-D9EF-443F-BE06-C16DC679D5A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34C0B8D-43A1-4A72-90B3-DA7DF02565C4}" type="datetimeFigureOut">
              <a:rPr lang="en-US"/>
              <a:pPr/>
              <a:t>11/28/2017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AF2ADF6-25C8-4D8D-A6CC-3B16F42B5C1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1CDBDD7-2CBA-40ED-B96E-AEFEFA750CFE}" type="datetimeFigureOut">
              <a:rPr lang="en-US"/>
              <a:pPr/>
              <a:t>11/28/2017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8F75422-C4DB-4750-8CE7-703AD622F31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8EA6F322-0B75-4C50-BAEF-FA6D6968E514}" type="datetimeFigureOut">
              <a:rPr lang="en-US"/>
              <a:pPr/>
              <a:t>11/28/2017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3B6C05-CB15-45A7-9958-0CDDAA38823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EE74AE7-1D05-4B29-BF24-CDF57C98D6E7}" type="datetimeFigureOut">
              <a:rPr lang="en-US"/>
              <a:pPr/>
              <a:t>11/28/2017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CE5E95-4A67-41E4-B603-8478290B6E2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0"/>
            <a:ext cx="7620000" cy="6858000"/>
            <a:chOff x="0" y="0"/>
            <a:chExt cx="4800" cy="4320"/>
          </a:xfrm>
        </p:grpSpPr>
        <p:grpSp>
          <p:nvGrpSpPr>
            <p:cNvPr id="44035" name="Group 3"/>
            <p:cNvGrpSpPr>
              <a:grpSpLocks/>
            </p:cNvGrpSpPr>
            <p:nvPr userDrawn="1"/>
          </p:nvGrpSpPr>
          <p:grpSpPr bwMode="auto">
            <a:xfrm>
              <a:off x="0" y="0"/>
              <a:ext cx="2016" cy="4320"/>
              <a:chOff x="0" y="0"/>
              <a:chExt cx="2016" cy="4320"/>
            </a:xfrm>
          </p:grpSpPr>
          <p:sp>
            <p:nvSpPr>
              <p:cNvPr id="4403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4403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44038" name="Group 6"/>
            <p:cNvGrpSpPr>
              <a:grpSpLocks/>
            </p:cNvGrpSpPr>
            <p:nvPr/>
          </p:nvGrpSpPr>
          <p:grpSpPr bwMode="auto">
            <a:xfrm>
              <a:off x="144" y="1248"/>
              <a:ext cx="4656" cy="201"/>
              <a:chOff x="144" y="1248"/>
              <a:chExt cx="4656" cy="201"/>
            </a:xfrm>
          </p:grpSpPr>
          <p:sp>
            <p:nvSpPr>
              <p:cNvPr id="4403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4404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44041"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4042"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4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6C82751F-05DC-47B1-8123-E8403E3690FD}" type="datetimeFigureOut">
              <a:rPr lang="en-US"/>
              <a:pPr/>
              <a:t>11/28/2017</a:t>
            </a:fld>
            <a:endParaRPr lang="en-US"/>
          </a:p>
        </p:txBody>
      </p:sp>
      <p:sp>
        <p:nvSpPr>
          <p:cNvPr id="4404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4404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71119A30-44C8-4715-A809-A95D9F5DC98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0"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0731"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 name="Rectangle 12"/>
          <p:cNvSpPr>
            <a:spLocks noGrp="1" noChangeArrowheads="1"/>
          </p:cNvSpPr>
          <p:nvPr>
            <p:ph type="dt" sz="quarter" idx="2"/>
          </p:nvPr>
        </p:nvSpPr>
        <p:spPr bwMode="auto">
          <a:xfrm>
            <a:off x="457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a:defRPr/>
            </a:pPr>
            <a:fld id="{E61ED5D4-4A51-4894-9D17-1C66F498BA22}" type="datetimeFigureOut">
              <a:rPr lang="en-US"/>
              <a:pPr>
                <a:defRPr/>
              </a:pPr>
              <a:t>11/28/2017</a:t>
            </a:fld>
            <a:endParaRPr lang="en-US"/>
          </a:p>
        </p:txBody>
      </p:sp>
      <p:sp>
        <p:nvSpPr>
          <p:cNvPr id="24" name="Rectangle 13"/>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a:defRPr/>
            </a:pPr>
            <a:endParaRPr lang="en-US"/>
          </a:p>
        </p:txBody>
      </p:sp>
      <p:sp>
        <p:nvSpPr>
          <p:cNvPr id="25" name="Rectangle 14"/>
          <p:cNvSpPr>
            <a:spLocks noGrp="1" noChangeArrowheads="1"/>
          </p:cNvSpPr>
          <p:nvPr>
            <p:ph type="sldNum" sz="quarter" idx="4"/>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a:defRPr/>
            </a:pPr>
            <a:fld id="{F26A5762-A22B-4444-BF40-388B5A676DE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8"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hyperlink" Target="http://www.history.com/shows/america-the-story-of-us/videos#america-black-blizzard" TargetMode="Externa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idx="4294967295"/>
          </p:nvPr>
        </p:nvSpPr>
        <p:spPr>
          <a:xfrm>
            <a:off x="609600" y="-228600"/>
            <a:ext cx="7772400" cy="1470025"/>
          </a:xfrm>
        </p:spPr>
        <p:txBody>
          <a:bodyPr anchor="ctr"/>
          <a:lstStyle/>
          <a:p>
            <a:pPr algn="ctr"/>
            <a:r>
              <a:rPr lang="en-US" sz="6000">
                <a:solidFill>
                  <a:schemeClr val="tx1"/>
                </a:solidFill>
                <a:effectLst>
                  <a:outerShdw blurRad="38100" dist="38100" dir="2700000" algn="tl">
                    <a:srgbClr val="C0C0C0"/>
                  </a:outerShdw>
                </a:effectLst>
              </a:rPr>
              <a:t>IN YOUR GROUP</a:t>
            </a:r>
          </a:p>
        </p:txBody>
      </p:sp>
      <p:sp>
        <p:nvSpPr>
          <p:cNvPr id="13316" name="Text Box 4"/>
          <p:cNvSpPr txBox="1">
            <a:spLocks noChangeArrowheads="1"/>
          </p:cNvSpPr>
          <p:nvPr/>
        </p:nvSpPr>
        <p:spPr bwMode="auto">
          <a:xfrm>
            <a:off x="304800" y="990600"/>
            <a:ext cx="8610600" cy="1066800"/>
          </a:xfrm>
          <a:prstGeom prst="rect">
            <a:avLst/>
          </a:prstGeom>
          <a:noFill/>
          <a:ln w="9525">
            <a:noFill/>
            <a:miter lim="800000"/>
            <a:headEnd/>
            <a:tailEnd/>
          </a:ln>
          <a:effectLst/>
        </p:spPr>
        <p:txBody>
          <a:bodyPr>
            <a:spAutoFit/>
          </a:bodyPr>
          <a:lstStyle/>
          <a:p>
            <a:pPr>
              <a:spcBef>
                <a:spcPct val="50000"/>
              </a:spcBef>
              <a:defRPr/>
            </a:pPr>
            <a:r>
              <a:rPr lang="en-US" sz="3200">
                <a:solidFill>
                  <a:schemeClr val="tx2"/>
                </a:solidFill>
                <a:effectLst>
                  <a:outerShdw blurRad="38100" dist="38100" dir="2700000" algn="tl">
                    <a:srgbClr val="FFFFFF"/>
                  </a:outerShdw>
                </a:effectLst>
              </a:rPr>
              <a:t>Create a Monthly Budget Using these Items as a guide.  You may add to the list as you see fit.</a:t>
            </a:r>
          </a:p>
        </p:txBody>
      </p:sp>
      <p:sp>
        <p:nvSpPr>
          <p:cNvPr id="13315" name="Text Box 5"/>
          <p:cNvSpPr txBox="1">
            <a:spLocks noChangeArrowheads="1"/>
          </p:cNvSpPr>
          <p:nvPr/>
        </p:nvSpPr>
        <p:spPr bwMode="auto">
          <a:xfrm>
            <a:off x="457200" y="2743200"/>
            <a:ext cx="8458200" cy="3743325"/>
          </a:xfrm>
          <a:prstGeom prst="rect">
            <a:avLst/>
          </a:prstGeom>
          <a:noFill/>
          <a:ln w="9525">
            <a:noFill/>
            <a:miter lim="800000"/>
            <a:headEnd/>
            <a:tailEnd/>
          </a:ln>
        </p:spPr>
        <p:txBody>
          <a:bodyPr>
            <a:spAutoFit/>
          </a:bodyPr>
          <a:lstStyle/>
          <a:p>
            <a:pPr>
              <a:spcBef>
                <a:spcPct val="50000"/>
              </a:spcBef>
            </a:pPr>
            <a:r>
              <a:rPr lang="en-US" sz="2400"/>
              <a:t>Mortgage/Rent			Leisure/Hobbies</a:t>
            </a:r>
          </a:p>
          <a:p>
            <a:pPr>
              <a:spcBef>
                <a:spcPct val="50000"/>
              </a:spcBef>
            </a:pPr>
            <a:r>
              <a:rPr lang="en-US" sz="2400"/>
              <a:t>Transportation			Donations</a:t>
            </a:r>
          </a:p>
          <a:p>
            <a:pPr>
              <a:spcBef>
                <a:spcPct val="50000"/>
              </a:spcBef>
            </a:pPr>
            <a:r>
              <a:rPr lang="en-US" sz="2400"/>
              <a:t>Utilities (Elec/Water/N. Gas)	Vacations</a:t>
            </a:r>
          </a:p>
          <a:p>
            <a:pPr>
              <a:spcBef>
                <a:spcPct val="50000"/>
              </a:spcBef>
            </a:pPr>
            <a:r>
              <a:rPr lang="en-US" sz="2400"/>
              <a:t>Telephone (home/cell)		 Food (for the home/rest.)</a:t>
            </a:r>
          </a:p>
          <a:p>
            <a:pPr>
              <a:spcBef>
                <a:spcPct val="50000"/>
              </a:spcBef>
            </a:pPr>
            <a:r>
              <a:rPr lang="en-US" sz="2400"/>
              <a:t>Education				Clothing</a:t>
            </a:r>
          </a:p>
          <a:p>
            <a:pPr>
              <a:spcBef>
                <a:spcPct val="50000"/>
              </a:spcBef>
            </a:pPr>
            <a:r>
              <a:rPr lang="en-US" sz="2400"/>
              <a:t>Entertainment			Children Allowance</a:t>
            </a:r>
          </a:p>
          <a:p>
            <a:pPr>
              <a:spcBef>
                <a:spcPct val="50000"/>
              </a:spcBef>
            </a:pPr>
            <a:r>
              <a:rPr lang="en-US" sz="2400"/>
              <a:t>Insurance (health/dental/life)	Savings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p:txBody>
          <a:bodyPr anchor="ctr"/>
          <a:lstStyle/>
          <a:p>
            <a:r>
              <a:rPr lang="en-US">
                <a:effectLst>
                  <a:outerShdw blurRad="38100" dist="38100" dir="2700000" algn="tl">
                    <a:srgbClr val="C0C0C0"/>
                  </a:outerShdw>
                </a:effectLst>
              </a:rPr>
              <a:t>Hawley Smoot Tariff</a:t>
            </a:r>
          </a:p>
        </p:txBody>
      </p:sp>
      <p:sp>
        <p:nvSpPr>
          <p:cNvPr id="3" name="Content Placeholder 2"/>
          <p:cNvSpPr>
            <a:spLocks noGrp="1"/>
          </p:cNvSpPr>
          <p:nvPr>
            <p:ph idx="4294967295"/>
          </p:nvPr>
        </p:nvSpPr>
        <p:spPr/>
        <p:txBody>
          <a:bodyPr>
            <a:normAutofit/>
          </a:bodyPr>
          <a:lstStyle/>
          <a:p>
            <a:pPr>
              <a:lnSpc>
                <a:spcPct val="90000"/>
              </a:lnSpc>
            </a:pPr>
            <a:r>
              <a:rPr lang="en-US">
                <a:effectLst>
                  <a:outerShdw blurRad="38100" dist="38100" dir="2700000" algn="tl">
                    <a:srgbClr val="C0C0C0"/>
                  </a:outerShdw>
                </a:effectLst>
              </a:rPr>
              <a:t>Hawley-Smoot Tariff</a:t>
            </a:r>
          </a:p>
          <a:p>
            <a:pPr lvl="1">
              <a:lnSpc>
                <a:spcPct val="90000"/>
              </a:lnSpc>
            </a:pPr>
            <a:r>
              <a:rPr lang="en-US">
                <a:effectLst>
                  <a:outerShdw blurRad="38100" dist="38100" dir="2700000" algn="tl">
                    <a:srgbClr val="C0C0C0"/>
                  </a:outerShdw>
                </a:effectLst>
              </a:rPr>
              <a:t>1930</a:t>
            </a:r>
          </a:p>
          <a:p>
            <a:pPr lvl="1">
              <a:lnSpc>
                <a:spcPct val="90000"/>
              </a:lnSpc>
            </a:pPr>
            <a:r>
              <a:rPr lang="en-US">
                <a:effectLst>
                  <a:outerShdw blurRad="38100" dist="38100" dir="2700000" algn="tl">
                    <a:srgbClr val="C0C0C0"/>
                  </a:outerShdw>
                </a:effectLst>
              </a:rPr>
              <a:t>Passed by congress</a:t>
            </a:r>
          </a:p>
          <a:p>
            <a:pPr lvl="1">
              <a:lnSpc>
                <a:spcPct val="90000"/>
              </a:lnSpc>
            </a:pPr>
            <a:r>
              <a:rPr lang="en-US">
                <a:effectLst>
                  <a:outerShdw blurRad="38100" dist="38100" dir="2700000" algn="tl">
                    <a:srgbClr val="C0C0C0"/>
                  </a:outerShdw>
                </a:effectLst>
              </a:rPr>
              <a:t>Placed trade embargos on farmed products from other countries</a:t>
            </a:r>
          </a:p>
          <a:p>
            <a:pPr lvl="1">
              <a:lnSpc>
                <a:spcPct val="90000"/>
              </a:lnSpc>
            </a:pPr>
            <a:endParaRPr lang="en-US">
              <a:effectLst>
                <a:outerShdw blurRad="38100" dist="38100" dir="2700000" algn="tl">
                  <a:srgbClr val="C0C0C0"/>
                </a:outerShdw>
              </a:effectLst>
            </a:endParaRPr>
          </a:p>
          <a:p>
            <a:pPr>
              <a:lnSpc>
                <a:spcPct val="90000"/>
              </a:lnSpc>
            </a:pPr>
            <a:r>
              <a:rPr lang="en-US">
                <a:effectLst>
                  <a:outerShdw blurRad="38100" dist="38100" dir="2700000" algn="tl">
                    <a:srgbClr val="C0C0C0"/>
                  </a:outerShdw>
                </a:effectLst>
              </a:rPr>
              <a:t>The Effect of the Tariff</a:t>
            </a:r>
          </a:p>
          <a:p>
            <a:pPr lvl="1">
              <a:lnSpc>
                <a:spcPct val="90000"/>
              </a:lnSpc>
            </a:pPr>
            <a:r>
              <a:rPr lang="en-US">
                <a:effectLst>
                  <a:outerShdw blurRad="38100" dist="38100" dir="2700000" algn="tl">
                    <a:srgbClr val="C0C0C0"/>
                  </a:outerShdw>
                </a:effectLst>
              </a:rPr>
              <a:t>Countries place tariffs on our goods</a:t>
            </a:r>
          </a:p>
          <a:p>
            <a:pPr lvl="1">
              <a:lnSpc>
                <a:spcPct val="90000"/>
              </a:lnSpc>
            </a:pPr>
            <a:r>
              <a:rPr lang="en-US">
                <a:effectLst>
                  <a:outerShdw blurRad="38100" dist="38100" dir="2700000" algn="tl">
                    <a:srgbClr val="C0C0C0"/>
                  </a:outerShdw>
                </a:effectLst>
              </a:rPr>
              <a:t>Import/export businesses took a hit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nchor="ctr"/>
          <a:lstStyle/>
          <a:p>
            <a:r>
              <a:rPr lang="en-US">
                <a:effectLst>
                  <a:outerShdw blurRad="38100" dist="38100" dir="2700000" algn="tl">
                    <a:srgbClr val="C0C0C0"/>
                  </a:outerShdw>
                </a:effectLst>
              </a:rPr>
              <a:t>Causes of the Depression</a:t>
            </a:r>
          </a:p>
        </p:txBody>
      </p:sp>
      <p:sp>
        <p:nvSpPr>
          <p:cNvPr id="24578" name="Content Placeholder 2"/>
          <p:cNvSpPr>
            <a:spLocks noGrp="1"/>
          </p:cNvSpPr>
          <p:nvPr>
            <p:ph idx="4294967295"/>
          </p:nvPr>
        </p:nvSpPr>
        <p:spPr/>
        <p:txBody>
          <a:bodyPr/>
          <a:lstStyle/>
          <a:p>
            <a:pPr marL="514350" indent="-514350">
              <a:buFont typeface="Calibri" pitchFamily="34" charset="0"/>
              <a:buAutoNum type="arabicPeriod"/>
            </a:pPr>
            <a:r>
              <a:rPr lang="en-US">
                <a:effectLst>
                  <a:outerShdw blurRad="38100" dist="38100" dir="2700000" algn="tl">
                    <a:srgbClr val="C0C0C0"/>
                  </a:outerShdw>
                </a:effectLst>
              </a:rPr>
              <a:t>Tariffs and war debt that cut on foreign market for American goods.</a:t>
            </a:r>
          </a:p>
          <a:p>
            <a:pPr marL="514350" indent="-514350">
              <a:buFont typeface="Calibri" pitchFamily="34" charset="0"/>
              <a:buAutoNum type="arabicPeriod"/>
            </a:pPr>
            <a:r>
              <a:rPr lang="en-US">
                <a:effectLst>
                  <a:outerShdw blurRad="38100" dist="38100" dir="2700000" algn="tl">
                    <a:srgbClr val="C0C0C0"/>
                  </a:outerShdw>
                </a:effectLst>
              </a:rPr>
              <a:t>A Crisis in the farm sector</a:t>
            </a:r>
          </a:p>
          <a:p>
            <a:pPr marL="514350" indent="-514350">
              <a:buFont typeface="Calibri" pitchFamily="34" charset="0"/>
              <a:buAutoNum type="arabicPeriod"/>
            </a:pPr>
            <a:r>
              <a:rPr lang="en-US">
                <a:effectLst>
                  <a:outerShdw blurRad="38100" dist="38100" dir="2700000" algn="tl">
                    <a:srgbClr val="C0C0C0"/>
                  </a:outerShdw>
                </a:effectLst>
              </a:rPr>
              <a:t>Availability of easy credit</a:t>
            </a:r>
          </a:p>
          <a:p>
            <a:pPr marL="514350" indent="-514350">
              <a:buFont typeface="Calibri" pitchFamily="34" charset="0"/>
              <a:buAutoNum type="arabicPeriod"/>
            </a:pPr>
            <a:r>
              <a:rPr lang="en-US">
                <a:effectLst>
                  <a:outerShdw blurRad="38100" dist="38100" dir="2700000" algn="tl">
                    <a:srgbClr val="C0C0C0"/>
                  </a:outerShdw>
                </a:effectLst>
              </a:rPr>
              <a:t>Unequal Distribution of Income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nchor="ctr" anchorCtr="1"/>
          <a:lstStyle/>
          <a:p>
            <a:r>
              <a:rPr lang="en-US"/>
              <a:t>During The Depression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nchor="ctr" anchorCtr="1"/>
          <a:lstStyle/>
          <a:p>
            <a:r>
              <a:rPr lang="en-US" sz="3200"/>
              <a:t>Hardship and Suffering During the Depression</a:t>
            </a:r>
          </a:p>
        </p:txBody>
      </p:sp>
      <p:sp>
        <p:nvSpPr>
          <p:cNvPr id="26626" name="Rectangle 3"/>
          <p:cNvSpPr>
            <a:spLocks noGrp="1" noChangeArrowheads="1"/>
          </p:cNvSpPr>
          <p:nvPr>
            <p:ph type="body" idx="4294967295"/>
          </p:nvPr>
        </p:nvSpPr>
        <p:spPr/>
        <p:txBody>
          <a:bodyPr/>
          <a:lstStyle/>
          <a:p>
            <a:r>
              <a:rPr lang="en-US"/>
              <a:t>Depression in the Cities</a:t>
            </a:r>
          </a:p>
          <a:p>
            <a:pPr lvl="1"/>
            <a:r>
              <a:rPr lang="en-US"/>
              <a:t>In all the major cities in the US people were losing their jobs and being evicted from their homes.</a:t>
            </a:r>
          </a:p>
          <a:p>
            <a:pPr lvl="1"/>
            <a:r>
              <a:rPr lang="en-US"/>
              <a:t>People were living in </a:t>
            </a:r>
            <a:r>
              <a:rPr lang="en-US" b="1"/>
              <a:t>shantytowns</a:t>
            </a:r>
            <a:r>
              <a:rPr lang="en-US"/>
              <a:t>.</a:t>
            </a:r>
          </a:p>
          <a:p>
            <a:pPr lvl="2"/>
            <a:r>
              <a:rPr lang="en-US"/>
              <a:t>Towns of makeshift house made from:</a:t>
            </a:r>
          </a:p>
          <a:p>
            <a:pPr lvl="3"/>
            <a:r>
              <a:rPr lang="en-US"/>
              <a:t>Metal scraps</a:t>
            </a:r>
          </a:p>
          <a:p>
            <a:pPr lvl="3"/>
            <a:r>
              <a:rPr lang="en-US"/>
              <a:t>Boxes</a:t>
            </a:r>
          </a:p>
          <a:p>
            <a:pPr lvl="3"/>
            <a:r>
              <a:rPr lang="en-US"/>
              <a:t>Newspapers</a:t>
            </a:r>
          </a:p>
          <a:p>
            <a:pPr lvl="3"/>
            <a:r>
              <a:rPr lang="en-US"/>
              <a:t>Old Car Bodies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p:txBody>
          <a:bodyPr anchor="ctr" anchorCtr="1"/>
          <a:lstStyle/>
          <a:p>
            <a:r>
              <a:rPr lang="en-US"/>
              <a:t>Shanty Towns</a:t>
            </a:r>
          </a:p>
        </p:txBody>
      </p:sp>
      <p:pic>
        <p:nvPicPr>
          <p:cNvPr id="27650" name="Picture 6" descr="T029195A"/>
          <p:cNvPicPr>
            <a:picLocks noGrp="1" noChangeAspect="1" noChangeArrowheads="1"/>
          </p:cNvPicPr>
          <p:nvPr>
            <p:ph type="body" idx="4294967295"/>
          </p:nvPr>
        </p:nvPicPr>
        <p:blipFill>
          <a:blip r:embed="rId2"/>
          <a:srcRect/>
          <a:stretch>
            <a:fillRect/>
          </a:stretch>
        </p:blipFill>
        <p:spPr>
          <a:xfrm>
            <a:off x="0" y="1706563"/>
            <a:ext cx="9144000" cy="5151437"/>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nchor="ctr" anchorCtr="1"/>
          <a:lstStyle/>
          <a:p>
            <a:r>
              <a:rPr lang="en-US"/>
              <a:t>Depression in the Cities</a:t>
            </a:r>
          </a:p>
        </p:txBody>
      </p:sp>
      <p:sp>
        <p:nvSpPr>
          <p:cNvPr id="28674" name="Rectangle 3"/>
          <p:cNvSpPr>
            <a:spLocks noGrp="1" noChangeArrowheads="1"/>
          </p:cNvSpPr>
          <p:nvPr>
            <p:ph type="body" sz="half" idx="4294967295"/>
          </p:nvPr>
        </p:nvSpPr>
        <p:spPr>
          <a:xfrm>
            <a:off x="838200" y="2362200"/>
            <a:ext cx="3775075" cy="3724275"/>
          </a:xfrm>
        </p:spPr>
        <p:txBody>
          <a:bodyPr/>
          <a:lstStyle/>
          <a:p>
            <a:pPr marL="609600" indent="-609600"/>
            <a:r>
              <a:rPr lang="en-US" sz="2400"/>
              <a:t>To eat:</a:t>
            </a:r>
          </a:p>
          <a:p>
            <a:pPr marL="990600" lvl="1" indent="-533400">
              <a:buFont typeface="Wingdings" pitchFamily="2" charset="2"/>
              <a:buAutoNum type="arabicPeriod"/>
            </a:pPr>
            <a:r>
              <a:rPr lang="en-US" sz="2000"/>
              <a:t>The poor dug through trash cans to find scraps</a:t>
            </a:r>
          </a:p>
          <a:p>
            <a:pPr marL="990600" lvl="1" indent="-533400">
              <a:buFont typeface="Wingdings" pitchFamily="2" charset="2"/>
              <a:buAutoNum type="arabicPeriod"/>
            </a:pPr>
            <a:r>
              <a:rPr lang="en-US" sz="2000" b="1"/>
              <a:t>Soup Kitchens-</a:t>
            </a:r>
            <a:r>
              <a:rPr lang="en-US" sz="2000"/>
              <a:t> offered free or low cost food</a:t>
            </a:r>
          </a:p>
          <a:p>
            <a:pPr marL="990600" lvl="1" indent="-533400">
              <a:buFont typeface="Wingdings" pitchFamily="2" charset="2"/>
              <a:buAutoNum type="arabicPeriod"/>
            </a:pPr>
            <a:r>
              <a:rPr lang="en-US" sz="2000" b="1"/>
              <a:t>Bread Lines- </a:t>
            </a:r>
            <a:r>
              <a:rPr lang="en-US" sz="2000"/>
              <a:t>food provided to the poor by charitable organizations.</a:t>
            </a:r>
            <a:endParaRPr lang="en-US" sz="2000" b="1"/>
          </a:p>
        </p:txBody>
      </p:sp>
      <p:pic>
        <p:nvPicPr>
          <p:cNvPr id="28675" name="Picture 7" descr="depression_bread_line_Corbis-UPI-Bettmann"/>
          <p:cNvPicPr>
            <a:picLocks noGrp="1" noChangeAspect="1" noChangeArrowheads="1"/>
          </p:cNvPicPr>
          <p:nvPr>
            <p:ph type="body" sz="half" idx="4294967295"/>
          </p:nvPr>
        </p:nvPicPr>
        <p:blipFill>
          <a:blip r:embed="rId2"/>
          <a:srcRect/>
          <a:stretch>
            <a:fillRect/>
          </a:stretch>
        </p:blipFill>
        <p:spPr>
          <a:xfrm>
            <a:off x="4648200" y="2057400"/>
            <a:ext cx="4038600" cy="41148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en-US" altLang="en-US" smtClean="0"/>
          </a:p>
        </p:txBody>
      </p:sp>
      <p:sp>
        <p:nvSpPr>
          <p:cNvPr id="24579" name="Rectangle 3"/>
          <p:cNvSpPr>
            <a:spLocks noGrp="1" noChangeArrowheads="1"/>
          </p:cNvSpPr>
          <p:nvPr>
            <p:ph type="body" idx="1"/>
          </p:nvPr>
        </p:nvSpPr>
        <p:spPr/>
        <p:txBody>
          <a:bodyPr/>
          <a:lstStyle/>
          <a:p>
            <a:endParaRPr lang="en-US" altLang="en-US" smtClean="0"/>
          </a:p>
        </p:txBody>
      </p:sp>
      <p:pic>
        <p:nvPicPr>
          <p:cNvPr id="24580" name="Picture 4" descr="gd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241669" name="Picture 5" descr="Hopping a freight"/>
          <p:cNvPicPr>
            <a:picLocks noChangeAspect="1" noChangeArrowheads="1"/>
          </p:cNvPicPr>
          <p:nvPr/>
        </p:nvPicPr>
        <p:blipFill>
          <a:blip r:embed="rId3">
            <a:lum bright="-12000" contrast="12000"/>
            <a:extLst>
              <a:ext uri="{28A0092B-C50C-407E-A947-70E740481C1C}">
                <a14:useLocalDpi xmlns:a14="http://schemas.microsoft.com/office/drawing/2010/main" val="0"/>
              </a:ext>
            </a:extLst>
          </a:blip>
          <a:srcRect/>
          <a:stretch>
            <a:fillRect/>
          </a:stretch>
        </p:blipFill>
        <p:spPr bwMode="auto">
          <a:xfrm>
            <a:off x="304800" y="0"/>
            <a:ext cx="8458200" cy="685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241670" name="Picture 6" descr="Jobless s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Tree>
    <p:extLst>
      <p:ext uri="{BB962C8B-B14F-4D97-AF65-F5344CB8AC3E}">
        <p14:creationId xmlns:p14="http://schemas.microsoft.com/office/powerpoint/2010/main" val="3754926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41669"/>
                                        </p:tgtEl>
                                        <p:attrNameLst>
                                          <p:attrName>style.visibility</p:attrName>
                                        </p:attrNameLst>
                                      </p:cBhvr>
                                      <p:to>
                                        <p:strVal val="visible"/>
                                      </p:to>
                                    </p:set>
                                    <p:animEffect transition="in" filter="fade">
                                      <p:cBhvr>
                                        <p:cTn id="7" dur="500"/>
                                        <p:tgtEl>
                                          <p:spTgt spid="2416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41670"/>
                                        </p:tgtEl>
                                        <p:attrNameLst>
                                          <p:attrName>style.visibility</p:attrName>
                                        </p:attrNameLst>
                                      </p:cBhvr>
                                      <p:to>
                                        <p:strVal val="visible"/>
                                      </p:to>
                                    </p:set>
                                    <p:animEffect transition="in" filter="fade">
                                      <p:cBhvr>
                                        <p:cTn id="12" dur="500"/>
                                        <p:tgtEl>
                                          <p:spTgt spid="241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ChangeArrowheads="1"/>
          </p:cNvSpPr>
          <p:nvPr/>
        </p:nvSpPr>
        <p:spPr bwMode="auto">
          <a:xfrm>
            <a:off x="0" y="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kumimoji="1" sz="40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kumimoji="1" sz="4000">
                <a:solidFill>
                  <a:schemeClr val="tx1"/>
                </a:solidFill>
                <a:latin typeface="Arial" panose="020B0604020202020204" pitchFamily="34" charset="0"/>
              </a:defRPr>
            </a:lvl2pPr>
            <a:lvl3pPr marL="1143000" indent="-228600">
              <a:spcBef>
                <a:spcPct val="20000"/>
              </a:spcBef>
              <a:buChar char="•"/>
              <a:defRPr kumimoji="1" sz="4000">
                <a:solidFill>
                  <a:schemeClr val="tx1"/>
                </a:solidFill>
                <a:latin typeface="Arial" panose="020B0604020202020204" pitchFamily="34" charset="0"/>
              </a:defRPr>
            </a:lvl3pPr>
            <a:lvl4pPr marL="1600200" indent="-228600">
              <a:spcBef>
                <a:spcPct val="20000"/>
              </a:spcBef>
              <a:buChar char="•"/>
              <a:defRPr kumimoji="1" sz="4000">
                <a:solidFill>
                  <a:schemeClr val="tx1"/>
                </a:solidFill>
                <a:latin typeface="Arial" panose="020B0604020202020204" pitchFamily="34" charset="0"/>
              </a:defRPr>
            </a:lvl4pPr>
            <a:lvl5pPr marL="2057400" indent="-228600">
              <a:spcBef>
                <a:spcPct val="20000"/>
              </a:spcBef>
              <a:buChar char="•"/>
              <a:defRPr kumimoji="1" sz="4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4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4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4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4000">
                <a:solidFill>
                  <a:schemeClr val="tx1"/>
                </a:solidFill>
                <a:latin typeface="Arial" panose="020B0604020202020204" pitchFamily="34" charset="0"/>
              </a:defRPr>
            </a:lvl9pPr>
          </a:lstStyle>
          <a:p>
            <a:pPr algn="ctr">
              <a:spcBef>
                <a:spcPct val="0"/>
              </a:spcBef>
              <a:buClrTx/>
              <a:buFontTx/>
              <a:buNone/>
            </a:pPr>
            <a:r>
              <a:rPr lang="en-US" altLang="en-US" sz="3600">
                <a:latin typeface="Calibri" panose="020F0502020204030204" pitchFamily="34" charset="0"/>
              </a:rPr>
              <a:t>Mortgage Foreclosures </a:t>
            </a:r>
          </a:p>
        </p:txBody>
      </p:sp>
      <p:pic>
        <p:nvPicPr>
          <p:cNvPr id="25603" name="Picture 4" descr="gd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600"/>
            <a:ext cx="4275138"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240645" name="Picture 5" descr="migrantmother.jpg (82226 by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7525" y="838200"/>
            <a:ext cx="4816475" cy="331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240646" name="Picture 6" descr="camp.jpg (36016 bytes)"/>
          <p:cNvPicPr>
            <a:picLocks noChangeAspect="1" noChangeArrowheads="1"/>
          </p:cNvPicPr>
          <p:nvPr/>
        </p:nvPicPr>
        <p:blipFill>
          <a:blip r:embed="rId4">
            <a:lum bright="-6000" contrast="12000"/>
            <a:extLst>
              <a:ext uri="{28A0092B-C50C-407E-A947-70E740481C1C}">
                <a14:useLocalDpi xmlns:a14="http://schemas.microsoft.com/office/drawing/2010/main" val="0"/>
              </a:ext>
            </a:extLst>
          </a:blip>
          <a:srcRect l="2570" r="2592"/>
          <a:stretch>
            <a:fillRect/>
          </a:stretch>
        </p:blipFill>
        <p:spPr bwMode="auto">
          <a:xfrm>
            <a:off x="4583113" y="3962400"/>
            <a:ext cx="4408487"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Tree>
    <p:extLst>
      <p:ext uri="{BB962C8B-B14F-4D97-AF65-F5344CB8AC3E}">
        <p14:creationId xmlns:p14="http://schemas.microsoft.com/office/powerpoint/2010/main" val="2254356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40645"/>
                                        </p:tgtEl>
                                        <p:attrNameLst>
                                          <p:attrName>style.visibility</p:attrName>
                                        </p:attrNameLst>
                                      </p:cBhvr>
                                      <p:to>
                                        <p:strVal val="visible"/>
                                      </p:to>
                                    </p:set>
                                    <p:animEffect transition="in" filter="fade">
                                      <p:cBhvr>
                                        <p:cTn id="7" dur="500"/>
                                        <p:tgtEl>
                                          <p:spTgt spid="2406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40646"/>
                                        </p:tgtEl>
                                        <p:attrNameLst>
                                          <p:attrName>style.visibility</p:attrName>
                                        </p:attrNameLst>
                                      </p:cBhvr>
                                      <p:to>
                                        <p:strVal val="visible"/>
                                      </p:to>
                                    </p:set>
                                    <p:animEffect transition="in" filter="fade">
                                      <p:cBhvr>
                                        <p:cTn id="12" dur="500"/>
                                        <p:tgtEl>
                                          <p:spTgt spid="240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7650" name="Picture 5" descr="01_theb136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497013"/>
            <a:ext cx="8864600" cy="528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10" name="Picture 6" descr="Historic NWS Image - wea014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90525"/>
            <a:ext cx="8864600" cy="639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
        <p:nvSpPr>
          <p:cNvPr id="27652" name="Rectangle 2"/>
          <p:cNvSpPr>
            <a:spLocks noChangeArrowheads="1"/>
          </p:cNvSpPr>
          <p:nvPr/>
        </p:nvSpPr>
        <p:spPr bwMode="auto">
          <a:xfrm>
            <a:off x="152400" y="96838"/>
            <a:ext cx="3200400" cy="1592262"/>
          </a:xfrm>
          <a:prstGeom prst="rect">
            <a:avLst/>
          </a:prstGeom>
          <a:solidFill>
            <a:srgbClr val="CCFFCC"/>
          </a:solidFill>
          <a:ln w="9525">
            <a:solidFill>
              <a:schemeClr val="tx1"/>
            </a:solidFill>
            <a:miter lim="800000"/>
            <a:headEnd/>
            <a:tailEnd/>
          </a:ln>
        </p:spPr>
        <p:txBody>
          <a:bodyPr>
            <a:spAutoFit/>
          </a:bodyPr>
          <a:lstStyle>
            <a:lvl1pPr>
              <a:spcBef>
                <a:spcPct val="20000"/>
              </a:spcBef>
              <a:buClr>
                <a:schemeClr val="accent1"/>
              </a:buClr>
              <a:buFont typeface="Arial" panose="020B0604020202020204" pitchFamily="34" charset="0"/>
              <a:buChar char="■"/>
              <a:defRPr kumimoji="1" sz="40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kumimoji="1" sz="4000">
                <a:solidFill>
                  <a:schemeClr val="tx1"/>
                </a:solidFill>
                <a:latin typeface="Arial" panose="020B0604020202020204" pitchFamily="34" charset="0"/>
              </a:defRPr>
            </a:lvl2pPr>
            <a:lvl3pPr marL="1143000" indent="-228600">
              <a:spcBef>
                <a:spcPct val="20000"/>
              </a:spcBef>
              <a:buChar char="•"/>
              <a:defRPr kumimoji="1" sz="4000">
                <a:solidFill>
                  <a:schemeClr val="tx1"/>
                </a:solidFill>
                <a:latin typeface="Arial" panose="020B0604020202020204" pitchFamily="34" charset="0"/>
              </a:defRPr>
            </a:lvl3pPr>
            <a:lvl4pPr marL="1600200" indent="-228600">
              <a:spcBef>
                <a:spcPct val="20000"/>
              </a:spcBef>
              <a:buChar char="•"/>
              <a:defRPr kumimoji="1" sz="4000">
                <a:solidFill>
                  <a:schemeClr val="tx1"/>
                </a:solidFill>
                <a:latin typeface="Arial" panose="020B0604020202020204" pitchFamily="34" charset="0"/>
              </a:defRPr>
            </a:lvl4pPr>
            <a:lvl5pPr marL="2057400" indent="-228600">
              <a:spcBef>
                <a:spcPct val="20000"/>
              </a:spcBef>
              <a:buChar char="•"/>
              <a:defRPr kumimoji="1" sz="4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4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4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4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4000">
                <a:solidFill>
                  <a:schemeClr val="tx1"/>
                </a:solidFill>
                <a:latin typeface="Arial" panose="020B0604020202020204" pitchFamily="34" charset="0"/>
              </a:defRPr>
            </a:lvl9pPr>
          </a:lstStyle>
          <a:p>
            <a:pPr algn="ctr">
              <a:lnSpc>
                <a:spcPct val="80000"/>
              </a:lnSpc>
              <a:spcBef>
                <a:spcPct val="0"/>
              </a:spcBef>
              <a:buClrTx/>
              <a:buFontTx/>
              <a:buNone/>
            </a:pPr>
            <a:r>
              <a:rPr kumimoji="0" lang="en-US" altLang="en-US" sz="3100">
                <a:latin typeface="Calibri" panose="020F0502020204030204" pitchFamily="34" charset="0"/>
                <a:cs typeface="Calibri" panose="020F0502020204030204" pitchFamily="34" charset="0"/>
              </a:rPr>
              <a:t>The effects of the depression were made worse by the </a:t>
            </a:r>
            <a:r>
              <a:rPr kumimoji="0" lang="en-US" altLang="en-US" sz="3100">
                <a:latin typeface="Calibri" panose="020F0502020204030204" pitchFamily="34" charset="0"/>
                <a:cs typeface="Calibri" panose="020F0502020204030204" pitchFamily="34" charset="0"/>
                <a:hlinkClick r:id="rId5"/>
              </a:rPr>
              <a:t>Dust Bowl</a:t>
            </a:r>
            <a:endParaRPr kumimoji="0" lang="en-US" altLang="en-US" sz="3100">
              <a:latin typeface="Calibri" panose="020F0502020204030204" pitchFamily="34" charset="0"/>
            </a:endParaRPr>
          </a:p>
        </p:txBody>
      </p:sp>
      <p:sp>
        <p:nvSpPr>
          <p:cNvPr id="27653" name="Rectangle 3"/>
          <p:cNvSpPr>
            <a:spLocks noChangeArrowheads="1"/>
          </p:cNvSpPr>
          <p:nvPr/>
        </p:nvSpPr>
        <p:spPr bwMode="auto">
          <a:xfrm>
            <a:off x="3505200" y="96838"/>
            <a:ext cx="5511800" cy="1592262"/>
          </a:xfrm>
          <a:prstGeom prst="rect">
            <a:avLst/>
          </a:prstGeom>
          <a:solidFill>
            <a:srgbClr val="FFCCFF"/>
          </a:solidFill>
          <a:ln w="9525">
            <a:solidFill>
              <a:schemeClr val="tx1"/>
            </a:solidFill>
            <a:miter lim="800000"/>
            <a:headEnd/>
            <a:tailEnd/>
          </a:ln>
        </p:spPr>
        <p:txBody>
          <a:bodyPr>
            <a:spAutoFit/>
          </a:bodyPr>
          <a:lstStyle>
            <a:lvl1pPr>
              <a:spcBef>
                <a:spcPct val="20000"/>
              </a:spcBef>
              <a:buClr>
                <a:schemeClr val="accent1"/>
              </a:buClr>
              <a:buFont typeface="Arial" panose="020B0604020202020204" pitchFamily="34" charset="0"/>
              <a:buChar char="■"/>
              <a:defRPr kumimoji="1" sz="40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kumimoji="1" sz="4000">
                <a:solidFill>
                  <a:schemeClr val="tx1"/>
                </a:solidFill>
                <a:latin typeface="Arial" panose="020B0604020202020204" pitchFamily="34" charset="0"/>
              </a:defRPr>
            </a:lvl2pPr>
            <a:lvl3pPr marL="1143000" indent="-228600">
              <a:spcBef>
                <a:spcPct val="20000"/>
              </a:spcBef>
              <a:buChar char="•"/>
              <a:defRPr kumimoji="1" sz="4000">
                <a:solidFill>
                  <a:schemeClr val="tx1"/>
                </a:solidFill>
                <a:latin typeface="Arial" panose="020B0604020202020204" pitchFamily="34" charset="0"/>
              </a:defRPr>
            </a:lvl3pPr>
            <a:lvl4pPr marL="1600200" indent="-228600">
              <a:spcBef>
                <a:spcPct val="20000"/>
              </a:spcBef>
              <a:buChar char="•"/>
              <a:defRPr kumimoji="1" sz="4000">
                <a:solidFill>
                  <a:schemeClr val="tx1"/>
                </a:solidFill>
                <a:latin typeface="Arial" panose="020B0604020202020204" pitchFamily="34" charset="0"/>
              </a:defRPr>
            </a:lvl4pPr>
            <a:lvl5pPr marL="2057400" indent="-228600">
              <a:spcBef>
                <a:spcPct val="20000"/>
              </a:spcBef>
              <a:buChar char="•"/>
              <a:defRPr kumimoji="1" sz="4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4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4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4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4000">
                <a:solidFill>
                  <a:schemeClr val="tx1"/>
                </a:solidFill>
                <a:latin typeface="Arial" panose="020B0604020202020204" pitchFamily="34" charset="0"/>
              </a:defRPr>
            </a:lvl9pPr>
          </a:lstStyle>
          <a:p>
            <a:pPr algn="ctr">
              <a:lnSpc>
                <a:spcPct val="80000"/>
              </a:lnSpc>
              <a:spcBef>
                <a:spcPct val="0"/>
              </a:spcBef>
              <a:buClrTx/>
              <a:buFontTx/>
              <a:buNone/>
            </a:pPr>
            <a:r>
              <a:rPr kumimoji="0" lang="en-US" altLang="en-US" sz="3100">
                <a:latin typeface="Calibri" panose="020F0502020204030204" pitchFamily="34" charset="0"/>
                <a:cs typeface="Calibri" panose="020F0502020204030204" pitchFamily="34" charset="0"/>
              </a:rPr>
              <a:t>Decades of over-farming and droughts in the Plains led to windstorms that swept away soil and made farming impossible</a:t>
            </a:r>
          </a:p>
        </p:txBody>
      </p:sp>
    </p:spTree>
    <p:extLst>
      <p:ext uri="{BB962C8B-B14F-4D97-AF65-F5344CB8AC3E}">
        <p14:creationId xmlns:p14="http://schemas.microsoft.com/office/powerpoint/2010/main" val="36604845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0" descr="USAdust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371600"/>
            <a:ext cx="7208838" cy="5486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76200"/>
            <a:ext cx="8610600" cy="1206500"/>
          </a:xfrm>
          <a:prstGeom prst="rect">
            <a:avLst/>
          </a:prstGeom>
          <a:solidFill>
            <a:schemeClr val="accent1">
              <a:lumMod val="20000"/>
              <a:lumOff val="80000"/>
            </a:schemeClr>
          </a:solidFill>
          <a:ln>
            <a:solidFill>
              <a:schemeClr val="tx1"/>
            </a:solidFill>
          </a:ln>
        </p:spPr>
        <p:txBody>
          <a:bodyPr>
            <a:spAutoFit/>
          </a:bodyPr>
          <a:lstStyle/>
          <a:p>
            <a:pPr algn="ctr">
              <a:lnSpc>
                <a:spcPct val="80000"/>
              </a:lnSpc>
              <a:defRPr/>
            </a:pPr>
            <a:r>
              <a:rPr lang="en-US" sz="3200" dirty="0">
                <a:ea typeface="Calibri" pitchFamily="34" charset="0"/>
                <a:cs typeface="Calibri" pitchFamily="34" charset="0"/>
              </a:rPr>
              <a:t>Farmers in the Plains (called “Okies” and “</a:t>
            </a:r>
            <a:r>
              <a:rPr lang="en-US" sz="3200" dirty="0" err="1">
                <a:ea typeface="Calibri" pitchFamily="34" charset="0"/>
                <a:cs typeface="Calibri" pitchFamily="34" charset="0"/>
              </a:rPr>
              <a:t>Arkies</a:t>
            </a:r>
            <a:r>
              <a:rPr lang="en-US" sz="3200" dirty="0">
                <a:ea typeface="Calibri" pitchFamily="34" charset="0"/>
                <a:cs typeface="Calibri" pitchFamily="34" charset="0"/>
              </a:rPr>
              <a:t>” left their farms and searched for work or </a:t>
            </a:r>
            <a:br>
              <a:rPr lang="en-US" sz="3200" dirty="0">
                <a:ea typeface="Calibri" pitchFamily="34" charset="0"/>
                <a:cs typeface="Calibri" pitchFamily="34" charset="0"/>
              </a:rPr>
            </a:br>
            <a:r>
              <a:rPr lang="en-US" sz="3200" dirty="0">
                <a:ea typeface="Calibri" pitchFamily="34" charset="0"/>
                <a:cs typeface="Calibri" pitchFamily="34" charset="0"/>
              </a:rPr>
              <a:t>for better land in West coast states</a:t>
            </a:r>
          </a:p>
        </p:txBody>
      </p:sp>
    </p:spTree>
    <p:extLst>
      <p:ext uri="{BB962C8B-B14F-4D97-AF65-F5344CB8AC3E}">
        <p14:creationId xmlns:p14="http://schemas.microsoft.com/office/powerpoint/2010/main" val="3930335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idx="4294967295"/>
          </p:nvPr>
        </p:nvSpPr>
        <p:spPr>
          <a:xfrm>
            <a:off x="685800" y="2130425"/>
            <a:ext cx="7772400" cy="1470025"/>
          </a:xfrm>
        </p:spPr>
        <p:txBody>
          <a:bodyPr anchor="ctr"/>
          <a:lstStyle/>
          <a:p>
            <a:pPr algn="ctr"/>
            <a:r>
              <a:rPr lang="en-US" sz="4000">
                <a:solidFill>
                  <a:schemeClr val="tx1"/>
                </a:solidFill>
                <a:effectLst>
                  <a:outerShdw blurRad="38100" dist="38100" dir="2700000" algn="tl">
                    <a:srgbClr val="C0C0C0"/>
                  </a:outerShdw>
                </a:effectLst>
              </a:rPr>
              <a:t>Our Nation’s Sick Economy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p:txBody>
          <a:bodyPr anchor="ctr" anchorCtr="1"/>
          <a:lstStyle/>
          <a:p>
            <a:r>
              <a:rPr lang="en-US"/>
              <a:t>The Dust Bowl</a:t>
            </a:r>
          </a:p>
        </p:txBody>
      </p:sp>
      <p:sp>
        <p:nvSpPr>
          <p:cNvPr id="29698" name="Rectangle 3"/>
          <p:cNvSpPr>
            <a:spLocks noGrp="1" noChangeArrowheads="1"/>
          </p:cNvSpPr>
          <p:nvPr>
            <p:ph type="body" idx="4294967295"/>
          </p:nvPr>
        </p:nvSpPr>
        <p:spPr/>
        <p:txBody>
          <a:bodyPr/>
          <a:lstStyle/>
          <a:p>
            <a:pPr>
              <a:lnSpc>
                <a:spcPct val="90000"/>
              </a:lnSpc>
            </a:pPr>
            <a:r>
              <a:rPr lang="en-US"/>
              <a:t>In the 1930s a drought begins in the Great Plains.</a:t>
            </a:r>
          </a:p>
          <a:p>
            <a:pPr lvl="1">
              <a:lnSpc>
                <a:spcPct val="90000"/>
              </a:lnSpc>
            </a:pPr>
            <a:r>
              <a:rPr lang="en-US"/>
              <a:t>The land had been over-cultivated and was no longer fertile</a:t>
            </a:r>
          </a:p>
          <a:p>
            <a:pPr lvl="1">
              <a:lnSpc>
                <a:spcPct val="90000"/>
              </a:lnSpc>
            </a:pPr>
            <a:r>
              <a:rPr lang="en-US"/>
              <a:t>A huge layer of dust formed on the top of the earth as a result of the over-use</a:t>
            </a:r>
          </a:p>
          <a:p>
            <a:pPr lvl="1">
              <a:lnSpc>
                <a:spcPct val="90000"/>
              </a:lnSpc>
            </a:pPr>
            <a:r>
              <a:rPr lang="en-US"/>
              <a:t>Kansas, Oklahoma, Texas, New Mexico and Colorado became known as the </a:t>
            </a:r>
            <a:r>
              <a:rPr lang="en-US" b="1" u="sng"/>
              <a:t>Dust Bowl</a:t>
            </a:r>
            <a:r>
              <a:rPr lang="en-US"/>
              <a:t>.</a:t>
            </a:r>
          </a:p>
          <a:p>
            <a:pPr lvl="1">
              <a:lnSpc>
                <a:spcPct val="90000"/>
              </a:lnSpc>
            </a:pPr>
            <a:r>
              <a:rPr lang="en-US"/>
              <a:t>1934 a windstorm picked up millions of tons of dust and blew it into the east coast cities.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9" descr="dust-bowl-cause-1"/>
          <p:cNvPicPr>
            <a:picLocks noGrp="1" noChangeAspect="1" noChangeArrowheads="1"/>
          </p:cNvPicPr>
          <p:nvPr>
            <p:ph type="body" sz="half" idx="4294967295"/>
          </p:nvPr>
        </p:nvPicPr>
        <p:blipFill>
          <a:blip r:embed="rId2"/>
          <a:srcRect/>
          <a:stretch>
            <a:fillRect/>
          </a:stretch>
        </p:blipFill>
        <p:spPr>
          <a:xfrm>
            <a:off x="4762500" y="1600200"/>
            <a:ext cx="4381500" cy="4419600"/>
          </a:xfrm>
        </p:spPr>
      </p:pic>
      <p:pic>
        <p:nvPicPr>
          <p:cNvPr id="30722" name="Picture 12" descr="dustbowlmap"/>
          <p:cNvPicPr>
            <a:picLocks noGrp="1" noChangeAspect="1" noChangeArrowheads="1"/>
          </p:cNvPicPr>
          <p:nvPr>
            <p:ph type="body" sz="half" idx="4294967295"/>
          </p:nvPr>
        </p:nvPicPr>
        <p:blipFill>
          <a:blip r:embed="rId3"/>
          <a:srcRect/>
          <a:stretch>
            <a:fillRect/>
          </a:stretch>
        </p:blipFill>
        <p:spPr>
          <a:xfrm>
            <a:off x="0" y="1676400"/>
            <a:ext cx="4724400" cy="427355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p:txBody>
          <a:bodyPr anchor="ctr" anchorCtr="1"/>
          <a:lstStyle/>
          <a:p>
            <a:r>
              <a:rPr lang="en-US" dirty="0"/>
              <a:t>The Dust </a:t>
            </a:r>
            <a:r>
              <a:rPr lang="en-US" dirty="0" smtClean="0"/>
              <a:t>Bowl Video</a:t>
            </a:r>
            <a:endParaRPr lang="en-US" dirty="0"/>
          </a:p>
        </p:txBody>
      </p:sp>
    </p:spTree>
    <p:extLst>
      <p:ext uri="{BB962C8B-B14F-4D97-AF65-F5344CB8AC3E}">
        <p14:creationId xmlns:p14="http://schemas.microsoft.com/office/powerpoint/2010/main" val="431698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p:txBody>
          <a:bodyPr anchor="ctr" anchorCtr="1"/>
          <a:lstStyle/>
          <a:p>
            <a:r>
              <a:rPr lang="en-US" sz="3200"/>
              <a:t>Hoover Struggles with Depression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p:txBody>
          <a:bodyPr anchor="ctr" anchorCtr="1"/>
          <a:lstStyle/>
          <a:p>
            <a:r>
              <a:rPr lang="en-US"/>
              <a:t>Democrats Win in 1930 Election</a:t>
            </a:r>
          </a:p>
        </p:txBody>
      </p:sp>
      <p:sp>
        <p:nvSpPr>
          <p:cNvPr id="35842" name="Rectangle 3"/>
          <p:cNvSpPr>
            <a:spLocks noGrp="1" noChangeArrowheads="1"/>
          </p:cNvSpPr>
          <p:nvPr>
            <p:ph type="body" idx="4294967295"/>
          </p:nvPr>
        </p:nvSpPr>
        <p:spPr/>
        <p:txBody>
          <a:bodyPr/>
          <a:lstStyle/>
          <a:p>
            <a:pPr>
              <a:lnSpc>
                <a:spcPct val="90000"/>
              </a:lnSpc>
            </a:pPr>
            <a:r>
              <a:rPr lang="en-US"/>
              <a:t>1930</a:t>
            </a:r>
          </a:p>
          <a:p>
            <a:pPr lvl="1">
              <a:lnSpc>
                <a:spcPct val="90000"/>
              </a:lnSpc>
            </a:pPr>
            <a:r>
              <a:rPr lang="en-US"/>
              <a:t>The country’s economic crisis was getting worse.</a:t>
            </a:r>
          </a:p>
          <a:p>
            <a:pPr lvl="1">
              <a:lnSpc>
                <a:spcPct val="90000"/>
              </a:lnSpc>
            </a:pPr>
            <a:r>
              <a:rPr lang="en-US"/>
              <a:t>When the Congressional election came around in 1930 the anti-Hoover sentiment carried over.</a:t>
            </a:r>
          </a:p>
          <a:p>
            <a:pPr lvl="1">
              <a:lnSpc>
                <a:spcPct val="90000"/>
              </a:lnSpc>
            </a:pPr>
            <a:r>
              <a:rPr lang="en-US"/>
              <a:t>Voters turned against the Republican party because of the Great Depression and voted mostly for democrats to fill congressional seats.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p:txBody>
          <a:bodyPr anchor="ctr" anchorCtr="1"/>
          <a:lstStyle/>
          <a:p>
            <a:r>
              <a:rPr lang="en-US"/>
              <a:t>The Bonus Army</a:t>
            </a:r>
          </a:p>
        </p:txBody>
      </p:sp>
      <p:sp>
        <p:nvSpPr>
          <p:cNvPr id="37890" name="Rectangle 3"/>
          <p:cNvSpPr>
            <a:spLocks noGrp="1" noChangeArrowheads="1"/>
          </p:cNvSpPr>
          <p:nvPr>
            <p:ph type="body" idx="4294967295"/>
          </p:nvPr>
        </p:nvSpPr>
        <p:spPr/>
        <p:txBody>
          <a:bodyPr/>
          <a:lstStyle/>
          <a:p>
            <a:pPr>
              <a:lnSpc>
                <a:spcPct val="90000"/>
              </a:lnSpc>
            </a:pPr>
            <a:r>
              <a:rPr lang="en-US"/>
              <a:t>The Bonus Army</a:t>
            </a:r>
          </a:p>
          <a:p>
            <a:pPr lvl="1">
              <a:lnSpc>
                <a:spcPct val="90000"/>
              </a:lnSpc>
            </a:pPr>
            <a:r>
              <a:rPr lang="en-US"/>
              <a:t>In Spring of 1932, 10,000-20,000 WW1 veterans showed up in Washington.</a:t>
            </a:r>
          </a:p>
          <a:p>
            <a:pPr lvl="1">
              <a:lnSpc>
                <a:spcPct val="90000"/>
              </a:lnSpc>
            </a:pPr>
            <a:r>
              <a:rPr lang="en-US"/>
              <a:t>The bonus army supported a bill that was in congress.  (Patman Bill)</a:t>
            </a:r>
          </a:p>
          <a:p>
            <a:pPr>
              <a:lnSpc>
                <a:spcPct val="90000"/>
              </a:lnSpc>
            </a:pPr>
            <a:r>
              <a:rPr lang="en-US"/>
              <a:t>Wright Patman</a:t>
            </a:r>
          </a:p>
          <a:p>
            <a:pPr lvl="1">
              <a:lnSpc>
                <a:spcPct val="90000"/>
              </a:lnSpc>
            </a:pPr>
            <a:r>
              <a:rPr lang="en-US"/>
              <a:t>Congressman who wrote the bill.</a:t>
            </a:r>
          </a:p>
          <a:p>
            <a:pPr lvl="1">
              <a:lnSpc>
                <a:spcPct val="90000"/>
              </a:lnSpc>
            </a:pPr>
            <a:r>
              <a:rPr lang="en-US"/>
              <a:t>The bill stated that veterans should receive their lifetime insurance policy in the form of cash to be paid immediately.</a:t>
            </a:r>
          </a:p>
          <a:p>
            <a:pPr lvl="1">
              <a:lnSpc>
                <a:spcPct val="90000"/>
              </a:lnSpc>
            </a:pP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p:txBody>
          <a:bodyPr anchor="ctr" anchorCtr="1"/>
          <a:lstStyle/>
          <a:p>
            <a:r>
              <a:rPr lang="en-US" sz="3200"/>
              <a:t>Hoover Disbands the Bonus Army</a:t>
            </a:r>
          </a:p>
        </p:txBody>
      </p:sp>
      <p:sp>
        <p:nvSpPr>
          <p:cNvPr id="38914" name="Rectangle 3"/>
          <p:cNvSpPr>
            <a:spLocks noGrp="1" noChangeArrowheads="1"/>
          </p:cNvSpPr>
          <p:nvPr>
            <p:ph type="body" idx="4294967295"/>
          </p:nvPr>
        </p:nvSpPr>
        <p:spPr/>
        <p:txBody>
          <a:bodyPr/>
          <a:lstStyle/>
          <a:p>
            <a:r>
              <a:rPr lang="en-US" sz="2400"/>
              <a:t>Hoover was nervous that group would become violent and he ordered them to leave.</a:t>
            </a:r>
          </a:p>
          <a:p>
            <a:endParaRPr lang="en-US" sz="2400"/>
          </a:p>
          <a:p>
            <a:r>
              <a:rPr lang="en-US" sz="2400"/>
              <a:t>Most of the people did leave, but about 2,000 people stayed.</a:t>
            </a:r>
          </a:p>
          <a:p>
            <a:endParaRPr lang="en-US" sz="2400"/>
          </a:p>
          <a:p>
            <a:r>
              <a:rPr lang="en-US" sz="2400"/>
              <a:t>Under the command of Douglas MacArthur, the 12</a:t>
            </a:r>
            <a:r>
              <a:rPr lang="en-US" sz="2400" baseline="30000"/>
              <a:t>th</a:t>
            </a:r>
            <a:r>
              <a:rPr lang="en-US" sz="2400"/>
              <a:t> infantry forced the bonus soldiers to disband.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p:txBody>
          <a:bodyPr anchor="ctr"/>
          <a:lstStyle/>
          <a:p>
            <a:r>
              <a:rPr lang="en-US">
                <a:effectLst>
                  <a:outerShdw blurRad="38100" dist="38100" dir="2700000" algn="tl">
                    <a:srgbClr val="C0C0C0"/>
                  </a:outerShdw>
                </a:effectLst>
              </a:rPr>
              <a:t>Industries in Trouble</a:t>
            </a:r>
          </a:p>
        </p:txBody>
      </p:sp>
      <p:sp>
        <p:nvSpPr>
          <p:cNvPr id="14338" name="Content Placeholder 2"/>
          <p:cNvSpPr>
            <a:spLocks noGrp="1"/>
          </p:cNvSpPr>
          <p:nvPr>
            <p:ph idx="4294967295"/>
          </p:nvPr>
        </p:nvSpPr>
        <p:spPr/>
        <p:txBody>
          <a:bodyPr/>
          <a:lstStyle/>
          <a:p>
            <a:r>
              <a:rPr lang="en-US">
                <a:effectLst>
                  <a:outerShdw blurRad="38100" dist="38100" dir="2700000" algn="tl">
                    <a:srgbClr val="C0C0C0"/>
                  </a:outerShdw>
                </a:effectLst>
              </a:rPr>
              <a:t>Railroad, Steel and Textile industries were not making profit.</a:t>
            </a:r>
          </a:p>
          <a:p>
            <a:endParaRPr lang="en-US">
              <a:effectLst>
                <a:outerShdw blurRad="38100" dist="38100" dir="2700000" algn="tl">
                  <a:srgbClr val="C0C0C0"/>
                </a:outerShdw>
              </a:effectLst>
            </a:endParaRPr>
          </a:p>
          <a:p>
            <a:r>
              <a:rPr lang="en-US" u="sng">
                <a:effectLst>
                  <a:outerShdw blurRad="38100" dist="38100" dir="2700000" algn="tl">
                    <a:srgbClr val="C0C0C0"/>
                  </a:outerShdw>
                </a:effectLst>
              </a:rPr>
              <a:t>Major Indicator</a:t>
            </a:r>
          </a:p>
          <a:p>
            <a:pPr lvl="1"/>
            <a:r>
              <a:rPr lang="en-US">
                <a:effectLst>
                  <a:outerShdw blurRad="38100" dist="38100" dir="2700000" algn="tl">
                    <a:srgbClr val="C0C0C0"/>
                  </a:outerShdw>
                </a:effectLst>
              </a:rPr>
              <a:t>Housing market goes down</a:t>
            </a:r>
          </a:p>
          <a:p>
            <a:pPr lvl="2"/>
            <a:r>
              <a:rPr lang="en-US">
                <a:effectLst>
                  <a:outerShdw blurRad="38100" dist="38100" dir="2700000" algn="tl">
                    <a:srgbClr val="C0C0C0"/>
                  </a:outerShdw>
                </a:effectLst>
              </a:rPr>
              <a:t>All related industries also fall</a:t>
            </a:r>
          </a:p>
          <a:p>
            <a:pPr lvl="3"/>
            <a:r>
              <a:rPr lang="en-US">
                <a:effectLst>
                  <a:outerShdw blurRad="38100" dist="38100" dir="2700000" algn="tl">
                    <a:srgbClr val="C0C0C0"/>
                  </a:outerShdw>
                </a:effectLst>
              </a:rPr>
              <a:t>Furniture</a:t>
            </a:r>
          </a:p>
          <a:p>
            <a:pPr lvl="3"/>
            <a:r>
              <a:rPr lang="en-US">
                <a:effectLst>
                  <a:outerShdw blurRad="38100" dist="38100" dir="2700000" algn="tl">
                    <a:srgbClr val="C0C0C0"/>
                  </a:outerShdw>
                </a:effectLst>
              </a:rPr>
              <a:t>Lumber</a:t>
            </a:r>
          </a:p>
          <a:p>
            <a:pPr lvl="3"/>
            <a:r>
              <a:rPr lang="en-US">
                <a:effectLst>
                  <a:outerShdw blurRad="38100" dist="38100" dir="2700000" algn="tl">
                    <a:srgbClr val="C0C0C0"/>
                  </a:outerShdw>
                </a:effectLst>
              </a:rPr>
              <a:t>Building supplies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lstStyle/>
          <a:p>
            <a:r>
              <a:rPr lang="en-US" sz="2800">
                <a:effectLst>
                  <a:outerShdw blurRad="38100" dist="38100" dir="2700000" algn="tl">
                    <a:srgbClr val="C0C0C0"/>
                  </a:outerShdw>
                </a:effectLst>
              </a:rPr>
              <a:t>Consumers Have Less Money to Spend</a:t>
            </a:r>
          </a:p>
        </p:txBody>
      </p:sp>
      <p:sp>
        <p:nvSpPr>
          <p:cNvPr id="3" name="Content Placeholder 2"/>
          <p:cNvSpPr>
            <a:spLocks noGrp="1"/>
          </p:cNvSpPr>
          <p:nvPr>
            <p:ph idx="4294967295"/>
          </p:nvPr>
        </p:nvSpPr>
        <p:spPr/>
        <p:txBody>
          <a:bodyPr>
            <a:normAutofit/>
          </a:bodyPr>
          <a:lstStyle/>
          <a:p>
            <a:pPr marL="514350" indent="-514350">
              <a:buFont typeface="Calibri" pitchFamily="34" charset="0"/>
              <a:buAutoNum type="arabicPeriod"/>
            </a:pPr>
            <a:r>
              <a:rPr lang="en-US">
                <a:effectLst>
                  <a:outerShdw blurRad="38100" dist="38100" dir="2700000" algn="tl">
                    <a:srgbClr val="C0C0C0"/>
                  </a:outerShdw>
                </a:effectLst>
              </a:rPr>
              <a:t>As incomes fall, consumers spend less money.</a:t>
            </a:r>
          </a:p>
          <a:p>
            <a:pPr marL="514350" indent="-514350">
              <a:buFont typeface="Calibri" pitchFamily="34" charset="0"/>
              <a:buAutoNum type="arabicPeriod"/>
            </a:pPr>
            <a:r>
              <a:rPr lang="en-US">
                <a:effectLst>
                  <a:outerShdw blurRad="38100" dist="38100" dir="2700000" algn="tl">
                    <a:srgbClr val="C0C0C0"/>
                  </a:outerShdw>
                </a:effectLst>
              </a:rPr>
              <a:t>Prices are rising</a:t>
            </a:r>
          </a:p>
          <a:p>
            <a:pPr marL="514350" indent="-514350">
              <a:buFont typeface="Calibri" pitchFamily="34" charset="0"/>
              <a:buAutoNum type="arabicPeriod"/>
            </a:pPr>
            <a:r>
              <a:rPr lang="en-US">
                <a:effectLst>
                  <a:outerShdw blurRad="38100" dist="38100" dir="2700000" algn="tl">
                    <a:srgbClr val="C0C0C0"/>
                  </a:outerShdw>
                </a:effectLst>
              </a:rPr>
              <a:t>Incomes are staying the same</a:t>
            </a:r>
          </a:p>
          <a:p>
            <a:pPr marL="514350" indent="-514350">
              <a:buFont typeface="Calibri" pitchFamily="34" charset="0"/>
              <a:buAutoNum type="arabicPeriod"/>
            </a:pPr>
            <a:r>
              <a:rPr lang="en-US">
                <a:effectLst>
                  <a:outerShdw blurRad="38100" dist="38100" dir="2700000" algn="tl">
                    <a:srgbClr val="C0C0C0"/>
                  </a:outerShdw>
                </a:effectLst>
              </a:rPr>
              <a:t>Unbalanced distribution of income</a:t>
            </a:r>
          </a:p>
          <a:p>
            <a:pPr marL="514350" indent="-514350">
              <a:buFont typeface="Calibri" pitchFamily="34" charset="0"/>
              <a:buAutoNum type="arabicPeriod"/>
            </a:pPr>
            <a:r>
              <a:rPr lang="en-US">
                <a:effectLst>
                  <a:outerShdw blurRad="38100" dist="38100" dir="2700000" algn="tl">
                    <a:srgbClr val="C0C0C0"/>
                  </a:outerShdw>
                </a:effectLst>
              </a:rPr>
              <a:t>Overbuying credit</a:t>
            </a:r>
          </a:p>
          <a:p>
            <a:pPr marL="514350" indent="-514350"/>
            <a:endParaRPr lang="en-US">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p:txBody>
          <a:bodyPr anchor="ctr"/>
          <a:lstStyle/>
          <a:p>
            <a:r>
              <a:rPr lang="en-US" sz="3200">
                <a:effectLst>
                  <a:outerShdw blurRad="38100" dist="38100" dir="2700000" algn="tl">
                    <a:srgbClr val="C0C0C0"/>
                  </a:outerShdw>
                </a:effectLst>
              </a:rPr>
              <a:t>Credit and Distribution of Wealth</a:t>
            </a:r>
          </a:p>
        </p:txBody>
      </p:sp>
      <p:sp>
        <p:nvSpPr>
          <p:cNvPr id="17410" name="Content Placeholder 2"/>
          <p:cNvSpPr>
            <a:spLocks noGrp="1"/>
          </p:cNvSpPr>
          <p:nvPr>
            <p:ph idx="4294967295"/>
          </p:nvPr>
        </p:nvSpPr>
        <p:spPr/>
        <p:txBody>
          <a:bodyPr/>
          <a:lstStyle/>
          <a:p>
            <a:r>
              <a:rPr lang="en-US">
                <a:effectLst>
                  <a:outerShdw blurRad="38100" dist="38100" dir="2700000" algn="tl">
                    <a:srgbClr val="C0C0C0"/>
                  </a:outerShdw>
                </a:effectLst>
              </a:rPr>
              <a:t>1920s</a:t>
            </a:r>
          </a:p>
          <a:p>
            <a:pPr lvl="1"/>
            <a:r>
              <a:rPr lang="en-US">
                <a:effectLst>
                  <a:outerShdw blurRad="38100" dist="38100" dir="2700000" algn="tl">
                    <a:srgbClr val="C0C0C0"/>
                  </a:outerShdw>
                </a:effectLst>
              </a:rPr>
              <a:t>People appeared wealthy, but they were living on credit.</a:t>
            </a:r>
          </a:p>
          <a:p>
            <a:pPr lvl="1"/>
            <a:r>
              <a:rPr lang="en-US">
                <a:effectLst>
                  <a:outerShdw blurRad="38100" dist="38100" dir="2700000" algn="tl">
                    <a:srgbClr val="C0C0C0"/>
                  </a:outerShdw>
                </a:effectLst>
              </a:rPr>
              <a:t>People were living beyond their means.</a:t>
            </a:r>
          </a:p>
          <a:p>
            <a:pPr lvl="1"/>
            <a:r>
              <a:rPr lang="en-US">
                <a:effectLst>
                  <a:outerShdw blurRad="38100" dist="38100" dir="2700000" algn="tl">
                    <a:srgbClr val="C0C0C0"/>
                  </a:outerShdw>
                </a:effectLst>
              </a:rPr>
              <a:t>The rich got richer, the poor got poorer</a:t>
            </a:r>
          </a:p>
          <a:p>
            <a:pPr lvl="1"/>
            <a:r>
              <a:rPr lang="en-US">
                <a:effectLst>
                  <a:outerShdw blurRad="38100" dist="38100" dir="2700000" algn="tl">
                    <a:srgbClr val="C0C0C0"/>
                  </a:outerShdw>
                </a:effectLst>
              </a:rPr>
              <a:t>75% of the nation’s families were making only $2,500 per year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lstStyle/>
          <a:p>
            <a:r>
              <a:rPr lang="en-US" sz="2800">
                <a:effectLst>
                  <a:outerShdw blurRad="38100" dist="38100" dir="2700000" algn="tl">
                    <a:srgbClr val="C0C0C0"/>
                  </a:outerShdw>
                </a:effectLst>
              </a:rPr>
              <a:t>Dreams of Riches in the Stock Markets</a:t>
            </a:r>
            <a:br>
              <a:rPr lang="en-US" sz="2800">
                <a:effectLst>
                  <a:outerShdw blurRad="38100" dist="38100" dir="2700000" algn="tl">
                    <a:srgbClr val="C0C0C0"/>
                  </a:outerShdw>
                </a:effectLst>
              </a:rPr>
            </a:br>
            <a:endParaRPr lang="en-US" sz="2800">
              <a:effectLst>
                <a:outerShdw blurRad="38100" dist="38100" dir="2700000" algn="tl">
                  <a:srgbClr val="C0C0C0"/>
                </a:outerShdw>
              </a:effectLst>
            </a:endParaRPr>
          </a:p>
        </p:txBody>
      </p:sp>
      <p:sp>
        <p:nvSpPr>
          <p:cNvPr id="19458" name="Content Placeholder 2"/>
          <p:cNvSpPr>
            <a:spLocks noGrp="1"/>
          </p:cNvSpPr>
          <p:nvPr>
            <p:ph idx="4294967295"/>
          </p:nvPr>
        </p:nvSpPr>
        <p:spPr/>
        <p:txBody>
          <a:bodyPr/>
          <a:lstStyle/>
          <a:p>
            <a:r>
              <a:rPr lang="en-US">
                <a:effectLst>
                  <a:outerShdw blurRad="38100" dist="38100" dir="2700000" algn="tl">
                    <a:srgbClr val="C0C0C0"/>
                  </a:outerShdw>
                </a:effectLst>
              </a:rPr>
              <a:t>Dow Jones Industrial Avg.</a:t>
            </a:r>
          </a:p>
          <a:p>
            <a:pPr lvl="1"/>
            <a:r>
              <a:rPr lang="en-US">
                <a:effectLst>
                  <a:outerShdw blurRad="38100" dist="38100" dir="2700000" algn="tl">
                    <a:srgbClr val="C0C0C0"/>
                  </a:outerShdw>
                </a:effectLst>
              </a:rPr>
              <a:t>The most widely used barometer of the stock market’s health</a:t>
            </a:r>
          </a:p>
          <a:p>
            <a:r>
              <a:rPr lang="en-US">
                <a:effectLst>
                  <a:outerShdw blurRad="38100" dist="38100" dir="2700000" algn="tl">
                    <a:srgbClr val="C0C0C0"/>
                  </a:outerShdw>
                </a:effectLst>
              </a:rPr>
              <a:t>Stock Market Troubles</a:t>
            </a:r>
          </a:p>
          <a:p>
            <a:pPr lvl="1"/>
            <a:r>
              <a:rPr lang="en-US">
                <a:effectLst>
                  <a:outerShdw blurRad="38100" dist="38100" dir="2700000" algn="tl">
                    <a:srgbClr val="C0C0C0"/>
                  </a:outerShdw>
                </a:effectLst>
              </a:rPr>
              <a:t>Americans were rushing to market to try to turn a quick profit</a:t>
            </a:r>
          </a:p>
          <a:p>
            <a:pPr lvl="1"/>
            <a:r>
              <a:rPr lang="en-US">
                <a:effectLst>
                  <a:outerShdw blurRad="38100" dist="38100" dir="2700000" algn="tl">
                    <a:srgbClr val="C0C0C0"/>
                  </a:outerShdw>
                </a:effectLst>
              </a:rPr>
              <a:t>People were investing in industries they had no idea about and were borrowing to do so.</a:t>
            </a:r>
          </a:p>
          <a:p>
            <a:endParaRPr lang="en-US">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nchor="ctr"/>
          <a:lstStyle/>
          <a:p>
            <a:r>
              <a:rPr lang="en-US">
                <a:effectLst>
                  <a:outerShdw blurRad="38100" dist="38100" dir="2700000" algn="tl">
                    <a:srgbClr val="C0C0C0"/>
                  </a:outerShdw>
                </a:effectLst>
              </a:rPr>
              <a:t>The Stock Market Collapse</a:t>
            </a:r>
          </a:p>
        </p:txBody>
      </p:sp>
      <p:sp>
        <p:nvSpPr>
          <p:cNvPr id="20482" name="Content Placeholder 2"/>
          <p:cNvSpPr>
            <a:spLocks noGrp="1"/>
          </p:cNvSpPr>
          <p:nvPr>
            <p:ph idx="4294967295"/>
          </p:nvPr>
        </p:nvSpPr>
        <p:spPr/>
        <p:txBody>
          <a:bodyPr/>
          <a:lstStyle/>
          <a:p>
            <a:r>
              <a:rPr lang="en-US">
                <a:effectLst>
                  <a:outerShdw blurRad="38100" dist="38100" dir="2700000" algn="tl">
                    <a:srgbClr val="C0C0C0"/>
                  </a:outerShdw>
                </a:effectLst>
              </a:rPr>
              <a:t>September 1929</a:t>
            </a:r>
          </a:p>
          <a:p>
            <a:pPr lvl="1"/>
            <a:r>
              <a:rPr lang="en-US">
                <a:effectLst>
                  <a:outerShdw blurRad="38100" dist="38100" dir="2700000" algn="tl">
                    <a:srgbClr val="C0C0C0"/>
                  </a:outerShdw>
                </a:effectLst>
              </a:rPr>
              <a:t>The stock market peaks, and then falls</a:t>
            </a:r>
          </a:p>
          <a:p>
            <a:r>
              <a:rPr lang="en-US">
                <a:effectLst>
                  <a:outerShdw blurRad="38100" dist="38100" dir="2700000" algn="tl">
                    <a:srgbClr val="C0C0C0"/>
                  </a:outerShdw>
                </a:effectLst>
              </a:rPr>
              <a:t>October 24, 1929</a:t>
            </a:r>
          </a:p>
          <a:p>
            <a:pPr lvl="1"/>
            <a:r>
              <a:rPr lang="en-US">
                <a:effectLst>
                  <a:outerShdw blurRad="38100" dist="38100" dir="2700000" algn="tl">
                    <a:srgbClr val="C0C0C0"/>
                  </a:outerShdw>
                </a:effectLst>
              </a:rPr>
              <a:t>Market takes a huge plunge and people begin to pull their money out.</a:t>
            </a:r>
          </a:p>
          <a:p>
            <a:r>
              <a:rPr lang="en-US" b="1">
                <a:effectLst>
                  <a:outerShdw blurRad="38100" dist="38100" dir="2700000" algn="tl">
                    <a:srgbClr val="C0C0C0"/>
                  </a:outerShdw>
                </a:effectLst>
              </a:rPr>
              <a:t>October 29, 1929</a:t>
            </a:r>
          </a:p>
          <a:p>
            <a:pPr lvl="1"/>
            <a:r>
              <a:rPr lang="en-US" b="1">
                <a:effectLst>
                  <a:outerShdw blurRad="38100" dist="38100" dir="2700000" algn="tl">
                    <a:srgbClr val="C0C0C0"/>
                  </a:outerShdw>
                </a:effectLst>
              </a:rPr>
              <a:t>Black Tuesday</a:t>
            </a:r>
          </a:p>
          <a:p>
            <a:pPr lvl="2"/>
            <a:r>
              <a:rPr lang="en-US">
                <a:effectLst>
                  <a:outerShdw blurRad="38100" dist="38100" dir="2700000" algn="tl">
                    <a:srgbClr val="C0C0C0"/>
                  </a:outerShdw>
                </a:effectLst>
              </a:rPr>
              <a:t>The stock market crashes</a:t>
            </a:r>
          </a:p>
          <a:p>
            <a:pPr lvl="2">
              <a:buFont typeface="Wingdings" pitchFamily="2" charset="2"/>
              <a:buNone/>
            </a:pPr>
            <a:endParaRPr lang="en-US">
              <a:effectLst>
                <a:outerShdw blurRad="38100" dist="38100" dir="2700000" algn="tl">
                  <a:srgbClr val="C0C0C0"/>
                </a:outerShdw>
              </a:effectLst>
            </a:endParaRPr>
          </a:p>
          <a:p>
            <a:endParaRPr lang="en-US">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nchor="ctr"/>
          <a:lstStyle/>
          <a:p>
            <a:r>
              <a:rPr lang="en-US">
                <a:effectLst>
                  <a:outerShdw blurRad="38100" dist="38100" dir="2700000" algn="tl">
                    <a:srgbClr val="C0C0C0"/>
                  </a:outerShdw>
                </a:effectLst>
              </a:rPr>
              <a:t>Financial Collapse</a:t>
            </a:r>
          </a:p>
        </p:txBody>
      </p:sp>
      <p:sp>
        <p:nvSpPr>
          <p:cNvPr id="21506" name="Content Placeholder 2"/>
          <p:cNvSpPr>
            <a:spLocks noGrp="1"/>
          </p:cNvSpPr>
          <p:nvPr>
            <p:ph idx="4294967295"/>
          </p:nvPr>
        </p:nvSpPr>
        <p:spPr/>
        <p:txBody>
          <a:bodyPr/>
          <a:lstStyle/>
          <a:p>
            <a:r>
              <a:rPr lang="en-US">
                <a:effectLst>
                  <a:outerShdw blurRad="38100" dist="38100" dir="2700000" algn="tl">
                    <a:srgbClr val="C0C0C0"/>
                  </a:outerShdw>
                </a:effectLst>
              </a:rPr>
              <a:t>The Crash of 1929 signaled the beginning of the “Great Depression”</a:t>
            </a:r>
          </a:p>
          <a:p>
            <a:pPr lvl="1"/>
            <a:r>
              <a:rPr lang="en-US">
                <a:effectLst>
                  <a:outerShdw blurRad="38100" dist="38100" dir="2700000" algn="tl">
                    <a:srgbClr val="C0C0C0"/>
                  </a:outerShdw>
                </a:effectLst>
              </a:rPr>
              <a:t>The economy plummeted and unemployment skyrocketed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nchor="ctr"/>
          <a:lstStyle/>
          <a:p>
            <a:r>
              <a:rPr lang="en-US">
                <a:effectLst>
                  <a:outerShdw blurRad="38100" dist="38100" dir="2700000" algn="tl">
                    <a:srgbClr val="C0C0C0"/>
                  </a:outerShdw>
                </a:effectLst>
              </a:rPr>
              <a:t>Bank and Business Failures</a:t>
            </a:r>
          </a:p>
        </p:txBody>
      </p:sp>
      <p:sp>
        <p:nvSpPr>
          <p:cNvPr id="22530" name="Content Placeholder 2"/>
          <p:cNvSpPr>
            <a:spLocks noGrp="1"/>
          </p:cNvSpPr>
          <p:nvPr>
            <p:ph idx="4294967295"/>
          </p:nvPr>
        </p:nvSpPr>
        <p:spPr/>
        <p:txBody>
          <a:bodyPr/>
          <a:lstStyle/>
          <a:p>
            <a:r>
              <a:rPr lang="en-US">
                <a:effectLst>
                  <a:outerShdw blurRad="38100" dist="38100" dir="2700000" algn="tl">
                    <a:srgbClr val="C0C0C0"/>
                  </a:outerShdw>
                </a:effectLst>
              </a:rPr>
              <a:t>Panicked people try to get their money from the banks, but couldn’t because the banks had invested the money.</a:t>
            </a:r>
          </a:p>
          <a:p>
            <a:pPr lvl="1"/>
            <a:r>
              <a:rPr lang="en-US">
                <a:effectLst>
                  <a:outerShdw blurRad="38100" dist="38100" dir="2700000" algn="tl">
                    <a:srgbClr val="C0C0C0"/>
                  </a:outerShdw>
                </a:effectLst>
              </a:rPr>
              <a:t> By 1933, 11,000 of the nation’s 25,000 banks had collapsed.</a:t>
            </a:r>
          </a:p>
          <a:p>
            <a:pPr lvl="1"/>
            <a:endParaRPr lang="en-US">
              <a:effectLst>
                <a:outerShdw blurRad="38100" dist="38100" dir="2700000" algn="tl">
                  <a:srgbClr val="C0C0C0"/>
                </a:outerShdw>
              </a:effectLst>
            </a:endParaRPr>
          </a:p>
          <a:p>
            <a:r>
              <a:rPr lang="en-US">
                <a:effectLst>
                  <a:outerShdw blurRad="38100" dist="38100" dir="2700000" algn="tl">
                    <a:srgbClr val="C0C0C0"/>
                  </a:outerShdw>
                </a:effectLst>
              </a:rPr>
              <a:t>The nation’s GDP was cut in half</a:t>
            </a:r>
          </a:p>
          <a:p>
            <a:pPr lvl="1"/>
            <a:r>
              <a:rPr lang="en-US">
                <a:effectLst>
                  <a:outerShdw blurRad="38100" dist="38100" dir="2700000" algn="tl">
                    <a:srgbClr val="C0C0C0"/>
                  </a:outerShdw>
                </a:effectLst>
              </a:rPr>
              <a:t>90,000 businesses went bankrupt</a:t>
            </a:r>
          </a:p>
          <a:p>
            <a:pPr lvl="1"/>
            <a:endParaRPr lang="en-US">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Orbit</Template>
  <TotalTime>2950</TotalTime>
  <Words>1002</Words>
  <Application>Microsoft Office PowerPoint</Application>
  <PresentationFormat>On-screen Show (4:3)</PresentationFormat>
  <Paragraphs>120</Paragraphs>
  <Slides>26</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Times New Roman</vt:lpstr>
      <vt:lpstr>Wingdings</vt:lpstr>
      <vt:lpstr>Capsules</vt:lpstr>
      <vt:lpstr>Orbit</vt:lpstr>
      <vt:lpstr>IN YOUR GROUP</vt:lpstr>
      <vt:lpstr>Our Nation’s Sick Economy</vt:lpstr>
      <vt:lpstr>Industries in Trouble</vt:lpstr>
      <vt:lpstr>Consumers Have Less Money to Spend</vt:lpstr>
      <vt:lpstr>Credit and Distribution of Wealth</vt:lpstr>
      <vt:lpstr>Dreams of Riches in the Stock Markets </vt:lpstr>
      <vt:lpstr>The Stock Market Collapse</vt:lpstr>
      <vt:lpstr>Financial Collapse</vt:lpstr>
      <vt:lpstr>Bank and Business Failures</vt:lpstr>
      <vt:lpstr>Hawley Smoot Tariff</vt:lpstr>
      <vt:lpstr>Causes of the Depression</vt:lpstr>
      <vt:lpstr>During The Depression</vt:lpstr>
      <vt:lpstr>Hardship and Suffering During the Depression</vt:lpstr>
      <vt:lpstr>Shanty Towns</vt:lpstr>
      <vt:lpstr>Depression in the Cities</vt:lpstr>
      <vt:lpstr>PowerPoint Presentation</vt:lpstr>
      <vt:lpstr>PowerPoint Presentation</vt:lpstr>
      <vt:lpstr>PowerPoint Presentation</vt:lpstr>
      <vt:lpstr>PowerPoint Presentation</vt:lpstr>
      <vt:lpstr>The Dust Bowl</vt:lpstr>
      <vt:lpstr>PowerPoint Presentation</vt:lpstr>
      <vt:lpstr>The Dust Bowl Video</vt:lpstr>
      <vt:lpstr>Hoover Struggles with Depression</vt:lpstr>
      <vt:lpstr>Democrats Win in 1930 Election</vt:lpstr>
      <vt:lpstr>The Bonus Army</vt:lpstr>
      <vt:lpstr>Hoover Disbands the Bonus Army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Nation’s Sick Economy</dc:title>
  <dc:creator>Matt</dc:creator>
  <cp:lastModifiedBy>Mays, Gregg A.</cp:lastModifiedBy>
  <cp:revision>20</cp:revision>
  <dcterms:created xsi:type="dcterms:W3CDTF">2009-03-01T21:26:36Z</dcterms:created>
  <dcterms:modified xsi:type="dcterms:W3CDTF">2017-11-28T11:18:27Z</dcterms:modified>
</cp:coreProperties>
</file>