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handoutMasterIdLst>
    <p:handoutMasterId r:id="rId59"/>
  </p:handoutMasterIdLst>
  <p:sldIdLst>
    <p:sldId id="360" r:id="rId2"/>
    <p:sldId id="256" r:id="rId3"/>
    <p:sldId id="257" r:id="rId4"/>
    <p:sldId id="262" r:id="rId5"/>
    <p:sldId id="264" r:id="rId6"/>
    <p:sldId id="267" r:id="rId7"/>
    <p:sldId id="258" r:id="rId8"/>
    <p:sldId id="261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343" r:id="rId17"/>
    <p:sldId id="358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291" r:id="rId32"/>
    <p:sldId id="301" r:id="rId33"/>
    <p:sldId id="357" r:id="rId34"/>
    <p:sldId id="296" r:id="rId35"/>
    <p:sldId id="295" r:id="rId36"/>
    <p:sldId id="290" r:id="rId37"/>
    <p:sldId id="288" r:id="rId38"/>
    <p:sldId id="300" r:id="rId39"/>
    <p:sldId id="298" r:id="rId40"/>
    <p:sldId id="299" r:id="rId41"/>
    <p:sldId id="302" r:id="rId42"/>
    <p:sldId id="303" r:id="rId43"/>
    <p:sldId id="313" r:id="rId44"/>
    <p:sldId id="304" r:id="rId45"/>
    <p:sldId id="314" r:id="rId46"/>
    <p:sldId id="342" r:id="rId47"/>
    <p:sldId id="307" r:id="rId48"/>
    <p:sldId id="311" r:id="rId49"/>
    <p:sldId id="312" r:id="rId50"/>
    <p:sldId id="331" r:id="rId51"/>
    <p:sldId id="332" r:id="rId52"/>
    <p:sldId id="333" r:id="rId53"/>
    <p:sldId id="334" r:id="rId54"/>
    <p:sldId id="335" r:id="rId55"/>
    <p:sldId id="338" r:id="rId56"/>
    <p:sldId id="339" r:id="rId57"/>
    <p:sldId id="341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23AB09-611D-4ABB-8940-4137BFE18142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9BD04A-3EC7-491A-927D-901A6A0D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20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F7A5-9386-4545-8140-4999B28112EA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6EA0-1F76-4BEC-9555-8E7DC8445A8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C08F-5056-488A-80BE-098808D140AE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4C24-BCE1-46CE-8498-6F525B7F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1066-6690-4DCF-8251-E8E779773B70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6606-09D3-4C0C-A1C3-66F5170C4395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23F9-49B4-4D4C-80D8-12D39B9E95F6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9891-0203-4F18-9059-8D500A1E3D1B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E7A6-D5C1-4CA3-9FC1-89A336988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9B957-B3B4-4158-88D6-9326475C8783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EE4F-BD3C-4A57-BF1D-A52777D9E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0267-5B8B-47B0-90CD-DE5D156FEDA7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D297-2644-4756-97A3-BDA424C96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F1BF-2C57-4C20-91E2-312EBF464884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0DD37-9C82-4DB7-B19E-3AE83F39F9C2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F60F-4718-46EE-956D-1F38E6C00FA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19B7-6ED8-426C-96BF-F05C3747F83C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FC12-D5B1-4EEE-A394-7B9EC6BF3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F19EF-8330-4FBC-AE48-0BD93CC0E8CD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E121-92E5-4377-80BA-FD375A18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6F52-50E6-4E5B-B54F-1145E1E84B18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7AA8-E5B8-4181-BADC-639F7803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EEBA-2F07-47FF-A06A-7AA2AECAE495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9EAB-D884-4D06-94A2-2FB805291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3344-E19D-4A67-AA99-2DE999E21C37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8757-BACE-4DC5-8CEA-7E413AA2D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83722C-2693-4EED-A7B6-AD354ECB2213}" type="datetimeFigureOut">
              <a:rPr lang="en-US"/>
              <a:pPr>
                <a:defRPr/>
              </a:pPr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E533A5-EF28-44EC-B9D0-6A6BBEBE9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45" r:id="rId3"/>
    <p:sldLayoutId id="2147483746" r:id="rId4"/>
    <p:sldLayoutId id="2147483737" r:id="rId5"/>
    <p:sldLayoutId id="2147483747" r:id="rId6"/>
    <p:sldLayoutId id="2147483738" r:id="rId7"/>
    <p:sldLayoutId id="2147483739" r:id="rId8"/>
    <p:sldLayoutId id="2147483740" r:id="rId9"/>
    <p:sldLayoutId id="2147483741" r:id="rId10"/>
    <p:sldLayoutId id="2147483748" r:id="rId11"/>
    <p:sldLayoutId id="2147483749" r:id="rId12"/>
    <p:sldLayoutId id="2147483750" r:id="rId13"/>
    <p:sldLayoutId id="2147483742" r:id="rId14"/>
    <p:sldLayoutId id="214748374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itchFamily="18" charset="2"/>
        <a:buChar char="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bAb7Ek8z5Y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915400" cy="877887"/>
          </a:xfrm>
        </p:spPr>
        <p:txBody>
          <a:bodyPr/>
          <a:lstStyle/>
          <a:p>
            <a:pPr eaLnBrk="1" hangingPunct="1"/>
            <a:r>
              <a:rPr lang="en-US" dirty="0" smtClean="0"/>
              <a:t>The Cold War Vocabulary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Satellite Nations				Arms Race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Containment					Black List</a:t>
            </a:r>
          </a:p>
          <a:p>
            <a:endParaRPr lang="en-US" sz="3200" dirty="0"/>
          </a:p>
          <a:p>
            <a:r>
              <a:rPr lang="en-US" sz="3200" dirty="0" smtClean="0"/>
              <a:t>Limited War						Brinkmanship</a:t>
            </a:r>
          </a:p>
          <a:p>
            <a:endParaRPr lang="en-US" sz="3200" dirty="0"/>
          </a:p>
          <a:p>
            <a:r>
              <a:rPr lang="en-US" sz="3200" dirty="0" smtClean="0"/>
              <a:t>Censure							Iron Curtain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58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Soviets Respond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The Warsaw Pact</a:t>
            </a:r>
          </a:p>
          <a:p>
            <a:pPr lvl="1" eaLnBrk="1" hangingPunct="1"/>
            <a:r>
              <a:rPr lang="en-US" smtClean="0"/>
              <a:t>The Soviets version of NATO</a:t>
            </a:r>
          </a:p>
          <a:p>
            <a:pPr lvl="1" eaLnBrk="1" hangingPunct="1"/>
            <a:r>
              <a:rPr lang="en-US" smtClean="0"/>
              <a:t>Soviet alliance with Eastern European countries</a:t>
            </a:r>
          </a:p>
        </p:txBody>
      </p:sp>
      <p:pic>
        <p:nvPicPr>
          <p:cNvPr id="26627" name="Content Placeholder 4" descr="nato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46" b="-54646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Showdown in Berlin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Berlin, Germany</a:t>
            </a:r>
          </a:p>
          <a:p>
            <a:pPr lvl="1" eaLnBrk="1" hangingPunct="1"/>
            <a:r>
              <a:rPr lang="en-US" smtClean="0"/>
              <a:t>Split in half</a:t>
            </a:r>
          </a:p>
          <a:p>
            <a:pPr lvl="2" eaLnBrk="1" hangingPunct="1"/>
            <a:r>
              <a:rPr lang="en-US" smtClean="0"/>
              <a:t>U.S. and Britain controlled West Berlin (Democratic)</a:t>
            </a:r>
          </a:p>
          <a:p>
            <a:pPr lvl="2" eaLnBrk="1" hangingPunct="1"/>
            <a:r>
              <a:rPr lang="en-US" smtClean="0"/>
              <a:t>The Soviets controlled East Berlin (communist)</a:t>
            </a:r>
          </a:p>
        </p:txBody>
      </p:sp>
      <p:pic>
        <p:nvPicPr>
          <p:cNvPr id="27651" name="Content Placeholder 4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201" b="-7201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Stalin’s Blockade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Joseph Stalin</a:t>
            </a:r>
          </a:p>
          <a:p>
            <a:pPr lvl="1" eaLnBrk="1" hangingPunct="1"/>
            <a:r>
              <a:rPr lang="en-US" smtClean="0"/>
              <a:t>Stalin hoped to force the Americans to abandon their plans for Germany</a:t>
            </a:r>
          </a:p>
          <a:p>
            <a:pPr lvl="2" eaLnBrk="1" hangingPunct="1"/>
            <a:r>
              <a:rPr lang="en-US" smtClean="0"/>
              <a:t>Blockade on all roads, waterways, and railroads from East Berlin to West Berlin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28675" name="Content Placeholder 4" descr="joseph-stali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218" r="-11218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Result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Blockade Results</a:t>
            </a:r>
          </a:p>
          <a:p>
            <a:pPr lvl="1" eaLnBrk="1" hangingPunct="1"/>
            <a:r>
              <a:rPr lang="en-US" smtClean="0"/>
              <a:t>2,000,000 + West Berliners were now cutoff from the outside world</a:t>
            </a:r>
          </a:p>
          <a:p>
            <a:pPr lvl="2" eaLnBrk="1" hangingPunct="1"/>
            <a:r>
              <a:rPr lang="en-US" smtClean="0"/>
              <a:t>No food</a:t>
            </a:r>
          </a:p>
          <a:p>
            <a:pPr lvl="2" eaLnBrk="1" hangingPunct="1"/>
            <a:r>
              <a:rPr lang="en-US" smtClean="0"/>
              <a:t>No electricity</a:t>
            </a:r>
          </a:p>
          <a:p>
            <a:pPr lvl="2" eaLnBrk="1" hangingPunct="1"/>
            <a:r>
              <a:rPr lang="en-US" smtClean="0"/>
              <a:t>No Fuel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Airlift Saves Berlin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Berlin Airlift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and British planes landed every 3 minutes in W. Berlin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Delivered milk, potatoes, blankets, coal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11 months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277,000  total flights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million tons of supplies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23" name="Content Placeholder 4" descr="berlin_airlift_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1985" b="-31985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Result of the Airlifts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Americans</a:t>
            </a:r>
          </a:p>
          <a:p>
            <a:pPr lvl="1" eaLnBrk="1" hangingPunct="1"/>
            <a:r>
              <a:rPr lang="en-US" smtClean="0"/>
              <a:t>Became heroes to the Germans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Soviets</a:t>
            </a:r>
          </a:p>
          <a:p>
            <a:pPr lvl="1" eaLnBrk="1" hangingPunct="1"/>
            <a:r>
              <a:rPr lang="en-US" smtClean="0"/>
              <a:t>World opinion turned against the Soviets</a:t>
            </a:r>
          </a:p>
          <a:p>
            <a:pPr lvl="1" eaLnBrk="1" hangingPunct="1"/>
            <a:r>
              <a:rPr lang="en-US" smtClean="0"/>
              <a:t>Stalin’s blockade was a failure</a:t>
            </a:r>
          </a:p>
          <a:p>
            <a:pPr lvl="2" eaLnBrk="1" hangingPunct="1"/>
            <a:r>
              <a:rPr lang="en-US" smtClean="0"/>
              <a:t>Stalin lifted the blockade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THE KOREAN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967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1828800"/>
          </a:xfrm>
        </p:spPr>
        <p:txBody>
          <a:bodyPr/>
          <a:lstStyle/>
          <a:p>
            <a:pPr algn="ctr"/>
            <a:r>
              <a:rPr lang="en-US" sz="6000" dirty="0" smtClean="0"/>
              <a:t>THE KOREAN WAR VOCABULARY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38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Korean War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Armistice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Limited War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Containment (As it pertains to a country)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" y="381000"/>
            <a:ext cx="8913813" cy="914400"/>
          </a:xfrm>
        </p:spPr>
        <p:txBody>
          <a:bodyPr/>
          <a:lstStyle/>
          <a:p>
            <a:r>
              <a:rPr lang="en-US"/>
              <a:t>PRE WWII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7963"/>
          </a:xfrm>
        </p:spPr>
        <p:txBody>
          <a:bodyPr/>
          <a:lstStyle/>
          <a:p>
            <a:r>
              <a:rPr lang="en-US" sz="4000"/>
              <a:t>1910 Japan colonizes the Korean Peninsula  </a:t>
            </a:r>
          </a:p>
          <a:p>
            <a:r>
              <a:rPr lang="en-US" sz="4000"/>
              <a:t>Korea’s king was exiled to Japan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6410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POST WWII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819400"/>
          </a:xfrm>
        </p:spPr>
        <p:txBody>
          <a:bodyPr/>
          <a:lstStyle/>
          <a:p>
            <a:r>
              <a:rPr lang="en-US" dirty="0"/>
              <a:t>US establishes 38</a:t>
            </a:r>
            <a:r>
              <a:rPr lang="en-US" baseline="30000" dirty="0"/>
              <a:t>th</a:t>
            </a:r>
            <a:r>
              <a:rPr lang="en-US" dirty="0"/>
              <a:t> parallel as the dividing line</a:t>
            </a:r>
          </a:p>
          <a:p>
            <a:pPr lvl="1"/>
            <a:r>
              <a:rPr lang="en-US" dirty="0"/>
              <a:t>Seoul and Inchon were south of this line otherwise this was an arbitrary line.</a:t>
            </a:r>
          </a:p>
          <a:p>
            <a:r>
              <a:rPr lang="en-US" dirty="0"/>
              <a:t>USSR in the north/ USA in the south</a:t>
            </a:r>
          </a:p>
        </p:txBody>
      </p:sp>
      <p:pic>
        <p:nvPicPr>
          <p:cNvPr id="4101" name="Picture 5" descr="kpart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43275"/>
            <a:ext cx="240982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0" y="2157413"/>
            <a:ext cx="8915400" cy="877887"/>
          </a:xfrm>
        </p:spPr>
        <p:txBody>
          <a:bodyPr/>
          <a:lstStyle/>
          <a:p>
            <a:pPr eaLnBrk="1" hangingPunct="1"/>
            <a:r>
              <a:rPr lang="en-US" smtClean="0"/>
              <a:t>The Cold War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5300"/>
            <a:ext cx="8001000" cy="3822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Unit 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un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752600"/>
            <a:ext cx="59531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" y="228600"/>
            <a:ext cx="8913813" cy="914400"/>
          </a:xfrm>
        </p:spPr>
        <p:txBody>
          <a:bodyPr/>
          <a:lstStyle/>
          <a:p>
            <a:r>
              <a:rPr lang="en-US" sz="5400" b="1"/>
              <a:t>SOUTH KOREA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81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 oversaw the elections in 1948.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Syngman</a:t>
            </a:r>
            <a:r>
              <a:rPr lang="en-US" b="1" dirty="0">
                <a:solidFill>
                  <a:schemeClr val="tx1"/>
                </a:solidFill>
              </a:rPr>
              <a:t> Rhee </a:t>
            </a:r>
            <a:r>
              <a:rPr lang="en-US" dirty="0">
                <a:solidFill>
                  <a:schemeClr val="tx1"/>
                </a:solidFill>
              </a:rPr>
              <a:t>elected as the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President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rs-lg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5400" b="1"/>
              <a:t>NORTH KOREA</a:t>
            </a:r>
          </a:p>
        </p:txBody>
      </p:sp>
      <p:pic>
        <p:nvPicPr>
          <p:cNvPr id="6151" name="Picture 7" descr="flag_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2875"/>
            <a:ext cx="457200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8300"/>
            <a:ext cx="8229600" cy="45339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USSR and China supported North Korea</a:t>
            </a:r>
          </a:p>
          <a:p>
            <a:r>
              <a:rPr lang="en-US" dirty="0">
                <a:solidFill>
                  <a:schemeClr val="tx2"/>
                </a:solidFill>
              </a:rPr>
              <a:t>In June 1949 installed </a:t>
            </a:r>
            <a:r>
              <a:rPr lang="en-US" b="1" dirty="0">
                <a:solidFill>
                  <a:schemeClr val="tx2"/>
                </a:solidFill>
              </a:rPr>
              <a:t>Kim Il Sung </a:t>
            </a:r>
            <a:r>
              <a:rPr lang="en-US" dirty="0">
                <a:solidFill>
                  <a:schemeClr val="tx2"/>
                </a:solidFill>
              </a:rPr>
              <a:t>as the leader</a:t>
            </a:r>
          </a:p>
          <a:p>
            <a:r>
              <a:rPr lang="en-US" dirty="0">
                <a:solidFill>
                  <a:schemeClr val="tx2"/>
                </a:solidFill>
              </a:rPr>
              <a:t>Joseph Stalin had great influence and demanded that Kim Il Sung “Get down there”</a:t>
            </a:r>
          </a:p>
        </p:txBody>
      </p:sp>
    </p:spTree>
    <p:extLst>
      <p:ext uri="{BB962C8B-B14F-4D97-AF65-F5344CB8AC3E}">
        <p14:creationId xmlns:p14="http://schemas.microsoft.com/office/powerpoint/2010/main" val="4033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 ERRUPTS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June 25, 1950 North Korea attacks into the south</a:t>
            </a:r>
          </a:p>
          <a:p>
            <a:r>
              <a:rPr lang="en-US"/>
              <a:t>The UN meets and denounces the attack</a:t>
            </a:r>
          </a:p>
          <a:p>
            <a:r>
              <a:rPr lang="en-US"/>
              <a:t>The UN votes to send military support to help South Korea</a:t>
            </a:r>
          </a:p>
          <a:p>
            <a:pPr lvl="1"/>
            <a:r>
              <a:rPr lang="en-US"/>
              <a:t>No USSR to veto</a:t>
            </a:r>
          </a:p>
          <a:p>
            <a:pPr lvl="1"/>
            <a:r>
              <a:rPr lang="en-US"/>
              <a:t>China chooses not to vote</a:t>
            </a:r>
          </a:p>
        </p:txBody>
      </p:sp>
    </p:spTree>
    <p:extLst>
      <p:ext uri="{BB962C8B-B14F-4D97-AF65-F5344CB8AC3E}">
        <p14:creationId xmlns:p14="http://schemas.microsoft.com/office/powerpoint/2010/main" val="15417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24th&#10;Infantry Division troops of Task Force Smith at Taejon railroad station on&#10;July 2, 1950. Photo: U.S. Army. Source: D.M. Giangreco, War in Korea:&#10;1950-1953 (Presidio Pres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66800"/>
            <a:ext cx="6534150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TASK FORCE SMITH</a:t>
            </a:r>
          </a:p>
        </p:txBody>
      </p:sp>
    </p:spTree>
    <p:extLst>
      <p:ext uri="{BB962C8B-B14F-4D97-AF65-F5344CB8AC3E}">
        <p14:creationId xmlns:p14="http://schemas.microsoft.com/office/powerpoint/2010/main" val="35500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MacArthur “SAVES THE DAY”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GEN Douglas MacArthur </a:t>
            </a:r>
            <a:r>
              <a:rPr lang="en-US" dirty="0"/>
              <a:t>led UN troops land at Inchon and recapture Seoul</a:t>
            </a:r>
          </a:p>
          <a:p>
            <a:r>
              <a:rPr lang="en-US" dirty="0"/>
              <a:t>Momentum leads to an expulsion of North Korea from the south</a:t>
            </a:r>
          </a:p>
          <a:p>
            <a:r>
              <a:rPr lang="en-US" dirty="0" smtClean="0"/>
              <a:t>UN </a:t>
            </a:r>
            <a:r>
              <a:rPr lang="en-US" dirty="0"/>
              <a:t>attack into the north</a:t>
            </a:r>
          </a:p>
          <a:p>
            <a:r>
              <a:rPr lang="en-US" dirty="0"/>
              <a:t>China warns UN to stop</a:t>
            </a:r>
          </a:p>
        </p:txBody>
      </p:sp>
    </p:spTree>
    <p:extLst>
      <p:ext uri="{BB962C8B-B14F-4D97-AF65-F5344CB8AC3E}">
        <p14:creationId xmlns:p14="http://schemas.microsoft.com/office/powerpoint/2010/main" val="41224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" y="381000"/>
            <a:ext cx="8913813" cy="914400"/>
          </a:xfrm>
        </p:spPr>
        <p:txBody>
          <a:bodyPr/>
          <a:lstStyle/>
          <a:p>
            <a:r>
              <a:rPr lang="en-US"/>
              <a:t>CHINA ENTERS THE WAR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824163"/>
          </a:xfrm>
        </p:spPr>
        <p:txBody>
          <a:bodyPr/>
          <a:lstStyle/>
          <a:p>
            <a:r>
              <a:rPr lang="en-US"/>
              <a:t>Using the cover of darkness China occupies North Korea</a:t>
            </a:r>
          </a:p>
          <a:p>
            <a:r>
              <a:rPr lang="en-US"/>
              <a:t>UN forces fail to heed China’s warning</a:t>
            </a:r>
          </a:p>
          <a:p>
            <a:r>
              <a:rPr lang="en-US"/>
              <a:t>China unleashes a six mile ambush</a:t>
            </a:r>
          </a:p>
        </p:txBody>
      </p:sp>
    </p:spTree>
    <p:extLst>
      <p:ext uri="{BB962C8B-B14F-4D97-AF65-F5344CB8AC3E}">
        <p14:creationId xmlns:p14="http://schemas.microsoft.com/office/powerpoint/2010/main" val="18099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hipyong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3200400"/>
            <a:ext cx="3016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/>
              <a:t>WAR REACHES A STALEMATE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5908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GEN Matthew </a:t>
            </a:r>
            <a:r>
              <a:rPr lang="en-US" b="1" dirty="0">
                <a:solidFill>
                  <a:schemeClr val="tx2"/>
                </a:solidFill>
              </a:rPr>
              <a:t>Ridgeway </a:t>
            </a:r>
            <a:r>
              <a:rPr lang="en-US" dirty="0">
                <a:solidFill>
                  <a:schemeClr val="tx2"/>
                </a:solidFill>
              </a:rPr>
              <a:t>tells US forces “No more retreating.”</a:t>
            </a:r>
          </a:p>
          <a:p>
            <a:r>
              <a:rPr lang="en-US" dirty="0">
                <a:solidFill>
                  <a:schemeClr val="tx2"/>
                </a:solidFill>
              </a:rPr>
              <a:t>Troops take stand at </a:t>
            </a:r>
            <a:r>
              <a:rPr lang="en-US" dirty="0" err="1">
                <a:solidFill>
                  <a:schemeClr val="tx2"/>
                </a:solidFill>
              </a:rPr>
              <a:t>Chipyong-ni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The war bogs down at the 38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parallel</a:t>
            </a:r>
          </a:p>
        </p:txBody>
      </p:sp>
    </p:spTree>
    <p:extLst>
      <p:ext uri="{BB962C8B-B14F-4D97-AF65-F5344CB8AC3E}">
        <p14:creationId xmlns:p14="http://schemas.microsoft.com/office/powerpoint/2010/main" val="14574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" y="685800"/>
            <a:ext cx="8913813" cy="914400"/>
          </a:xfrm>
        </p:spPr>
        <p:txBody>
          <a:bodyPr/>
          <a:lstStyle/>
          <a:p>
            <a:r>
              <a:rPr lang="en-US"/>
              <a:t>THE WAR ENDS???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Eisenhower runs for President and says he will end the Korean War</a:t>
            </a:r>
          </a:p>
          <a:p>
            <a:r>
              <a:rPr lang="en-US"/>
              <a:t>UN and North Korea sign an Armistice Agreement</a:t>
            </a:r>
          </a:p>
        </p:txBody>
      </p:sp>
    </p:spTree>
    <p:extLst>
      <p:ext uri="{BB962C8B-B14F-4D97-AF65-F5344CB8AC3E}">
        <p14:creationId xmlns:p14="http://schemas.microsoft.com/office/powerpoint/2010/main" val="41835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" y="381000"/>
            <a:ext cx="8913813" cy="914400"/>
          </a:xfrm>
        </p:spPr>
        <p:txBody>
          <a:bodyPr/>
          <a:lstStyle/>
          <a:p>
            <a:r>
              <a:rPr lang="en-US"/>
              <a:t>THE KOREAN WAR TODAY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/>
              <a:t>Technically the Korean War is still waging</a:t>
            </a:r>
          </a:p>
          <a:p>
            <a:r>
              <a:rPr lang="en-US"/>
              <a:t>This was a limited war</a:t>
            </a:r>
          </a:p>
          <a:p>
            <a:endParaRPr lang="en-US"/>
          </a:p>
        </p:txBody>
      </p:sp>
      <p:pic>
        <p:nvPicPr>
          <p:cNvPr id="13317" name="Picture 5" descr="south_korean_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962400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north-korea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8006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" y="152400"/>
            <a:ext cx="8913813" cy="914400"/>
          </a:xfrm>
        </p:spPr>
        <p:txBody>
          <a:bodyPr/>
          <a:lstStyle/>
          <a:p>
            <a:r>
              <a:rPr lang="en-US"/>
              <a:t>TWO NATIONS STILL AT WAR</a:t>
            </a:r>
          </a:p>
        </p:txBody>
      </p:sp>
      <p:pic>
        <p:nvPicPr>
          <p:cNvPr id="19461" name="Picture 5" descr="panmunj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343400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looking_into_south_korea_at_panmunjom_north_korea_photo_kf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United Nations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After WWII</a:t>
            </a:r>
          </a:p>
          <a:p>
            <a:pPr lvl="1" eaLnBrk="1" hangingPunct="1"/>
            <a:r>
              <a:rPr lang="en-US" smtClean="0"/>
              <a:t>The creation of the </a:t>
            </a:r>
            <a:r>
              <a:rPr lang="en-US" b="1" smtClean="0"/>
              <a:t>United Nations</a:t>
            </a:r>
          </a:p>
          <a:p>
            <a:pPr lvl="2" eaLnBrk="1" hangingPunct="1"/>
            <a:r>
              <a:rPr lang="en-US" smtClean="0"/>
              <a:t>A world peace keeping organization</a:t>
            </a:r>
          </a:p>
          <a:p>
            <a:pPr lvl="2" eaLnBrk="1" hangingPunct="1"/>
            <a:endParaRPr lang="en-US" smtClean="0"/>
          </a:p>
          <a:p>
            <a:pPr eaLnBrk="1" hangingPunct="1"/>
            <a:r>
              <a:rPr lang="en-US" smtClean="0"/>
              <a:t>The U.S. and the Soviet Union emerge as the two world superpowers</a:t>
            </a:r>
          </a:p>
          <a:p>
            <a:pPr lvl="3" eaLnBrk="1" hangingPunct="1"/>
            <a:endParaRPr lang="en-US" smtClean="0"/>
          </a:p>
        </p:txBody>
      </p:sp>
      <p:pic>
        <p:nvPicPr>
          <p:cNvPr id="19459" name="Content Placeholder 4" descr="United-Natio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114" b="-6114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ax-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Nations Live on the Edge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Unit 9 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McCarthyism In America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Senator Joseph McCarthy</a:t>
            </a:r>
          </a:p>
          <a:p>
            <a:pPr lvl="1" eaLnBrk="1" hangingPunct="1"/>
            <a:r>
              <a:rPr lang="en-US" smtClean="0"/>
              <a:t>Launched a communist witch hunt in America</a:t>
            </a:r>
          </a:p>
          <a:p>
            <a:pPr lvl="2" eaLnBrk="1" hangingPunct="1"/>
            <a:r>
              <a:rPr lang="en-US" smtClean="0"/>
              <a:t>Accused many high ranking government officials of being communist</a:t>
            </a:r>
          </a:p>
          <a:p>
            <a:pPr lvl="2" eaLnBrk="1" hangingPunct="1"/>
            <a:endParaRPr lang="en-US" smtClean="0"/>
          </a:p>
          <a:p>
            <a:pPr lvl="2" eaLnBrk="1" hangingPunct="1"/>
            <a:r>
              <a:rPr lang="en-US" smtClean="0"/>
              <a:t>Proved that fear of communism was getting out of control in America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77787" y="152400"/>
            <a:ext cx="8913813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GOOD NIGHT &amp; GOOD LUCK:</a:t>
            </a:r>
            <a:br>
              <a:rPr lang="en-US" dirty="0" smtClean="0"/>
            </a:br>
            <a:r>
              <a:rPr lang="en-US" dirty="0" smtClean="0"/>
              <a:t>EDWARD MURROW SPEECH</a:t>
            </a:r>
          </a:p>
        </p:txBody>
      </p:sp>
      <p:pic>
        <p:nvPicPr>
          <p:cNvPr id="3" name="NbAb7Ek8z5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371600"/>
            <a:ext cx="880533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88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Countries on the Edge of War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During the Cold War</a:t>
            </a:r>
          </a:p>
          <a:p>
            <a:pPr lvl="1" eaLnBrk="1" hangingPunct="1"/>
            <a:r>
              <a:rPr lang="en-US" smtClean="0"/>
              <a:t>The U.S. practiced a policy of</a:t>
            </a:r>
            <a:r>
              <a:rPr lang="en-US" b="1" smtClean="0"/>
              <a:t> brinkmanship</a:t>
            </a:r>
          </a:p>
          <a:p>
            <a:pPr lvl="2" eaLnBrk="1" hangingPunct="1"/>
            <a:r>
              <a:rPr lang="en-US" smtClean="0"/>
              <a:t>A policy of going to the edge of all-out war</a:t>
            </a:r>
            <a:endParaRPr lang="en-US" b="1" smtClean="0"/>
          </a:p>
          <a:p>
            <a:pPr lvl="1" eaLnBrk="1" hangingPunct="1"/>
            <a:endParaRPr lang="en-US" b="1" smtClean="0"/>
          </a:p>
        </p:txBody>
      </p:sp>
      <p:pic>
        <p:nvPicPr>
          <p:cNvPr id="49155" name="Content Placeholder 4" descr="usa-ussr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04" b="-10104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Pledging Protection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b="1" smtClean="0"/>
              <a:t>The Eisenhower Doctrine</a:t>
            </a:r>
          </a:p>
          <a:p>
            <a:pPr lvl="1" eaLnBrk="1" hangingPunct="1"/>
            <a:r>
              <a:rPr lang="en-US" smtClean="0"/>
              <a:t>The U.S. would give financial or military aid to any middle-eastern country that requested it</a:t>
            </a:r>
          </a:p>
          <a:p>
            <a:pPr lvl="2" eaLnBrk="1" hangingPunct="1"/>
            <a:r>
              <a:rPr lang="en-US" smtClean="0"/>
              <a:t>Mainly to fight off </a:t>
            </a:r>
          </a:p>
          <a:p>
            <a:pPr marL="1377950" lvl="3" indent="-342900" eaLnBrk="1" hangingPunct="1">
              <a:buFont typeface="Century Gothic" pitchFamily="34" charset="0"/>
              <a:buAutoNum type="arabicPeriod"/>
            </a:pPr>
            <a:r>
              <a:rPr lang="en-US" smtClean="0"/>
              <a:t>Soviet influence </a:t>
            </a:r>
          </a:p>
          <a:p>
            <a:pPr marL="1377950" lvl="3" indent="-342900" eaLnBrk="1" hangingPunct="1">
              <a:buFont typeface="Century Gothic" pitchFamily="34" charset="0"/>
              <a:buAutoNum type="arabicPeriod"/>
            </a:pPr>
            <a:r>
              <a:rPr lang="en-US" smtClean="0"/>
              <a:t>Spread of communism</a:t>
            </a:r>
          </a:p>
        </p:txBody>
      </p:sp>
      <p:pic>
        <p:nvPicPr>
          <p:cNvPr id="50179" name="Content Placeholder 4" descr="Eisenhower_offici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0605" r="-10605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CIA Joins the Fight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1947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Congress passes the National Security Act (Under Truman)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born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CIA (Central Intelligence Agency)</a:t>
            </a:r>
          </a:p>
          <a:p>
            <a:pPr marL="841756" lvl="1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Spied and performed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covert operation</a:t>
            </a:r>
          </a:p>
          <a:p>
            <a:pPr marL="841756" lvl="1" indent="-51435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intelligence to counter Soviets moves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03" name="Content Placeholder 4" descr="200px-CIA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625" b="-1625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CIA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1949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CIA is so successful, Congress gives them the right to spend unlimited money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had to report the spending to no one except the CIA director</a:t>
            </a:r>
          </a:p>
          <a:p>
            <a:pPr marL="58293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Space Race Begins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Space Race</a:t>
            </a:r>
          </a:p>
          <a:p>
            <a:pPr lvl="1" eaLnBrk="1" hangingPunct="1"/>
            <a:r>
              <a:rPr lang="en-US" smtClean="0"/>
              <a:t>The U.S.-Soviet competition for supremacy of the earth’s orbit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US creates NASA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Sputnik Ups the Stakes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1957</a:t>
            </a:r>
          </a:p>
          <a:p>
            <a:pPr lvl="1" eaLnBrk="1" hangingPunct="1"/>
            <a:r>
              <a:rPr lang="en-US" smtClean="0"/>
              <a:t>The Soviet Union launches a rocket carrying </a:t>
            </a:r>
            <a:r>
              <a:rPr lang="en-US" b="1" smtClean="0"/>
              <a:t>Sputnik</a:t>
            </a:r>
          </a:p>
          <a:p>
            <a:pPr lvl="2" eaLnBrk="1" hangingPunct="1"/>
            <a:r>
              <a:rPr lang="en-US" smtClean="0"/>
              <a:t>The world’s first orbiting satellite</a:t>
            </a:r>
          </a:p>
          <a:p>
            <a:pPr lvl="2" eaLnBrk="1" hangingPunct="1"/>
            <a:endParaRPr lang="en-US" smtClean="0"/>
          </a:p>
        </p:txBody>
      </p:sp>
      <p:pic>
        <p:nvPicPr>
          <p:cNvPr id="58371" name="Content Placeholder 4" descr="51KyVVbg4RL._SL500_AA300_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625" b="-1625"/>
          <a:stretch>
            <a:fillRect/>
          </a:stretch>
        </p:blipFill>
        <p:spPr>
          <a:xfrm>
            <a:off x="5348288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Communism?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Communism</a:t>
            </a:r>
          </a:p>
          <a:p>
            <a:pPr lvl="1" eaLnBrk="1" hangingPunct="1"/>
            <a:r>
              <a:rPr lang="en-US" smtClean="0"/>
              <a:t>A form of government that attempts to </a:t>
            </a:r>
            <a:r>
              <a:rPr lang="en-US" b="1" u="sng" smtClean="0"/>
              <a:t>abolish</a:t>
            </a:r>
            <a:r>
              <a:rPr lang="en-US" smtClean="0"/>
              <a:t>:</a:t>
            </a:r>
          </a:p>
          <a:p>
            <a:pPr lvl="2" eaLnBrk="1" hangingPunct="1"/>
            <a:r>
              <a:rPr lang="en-US" smtClean="0"/>
              <a:t>social classes</a:t>
            </a:r>
          </a:p>
          <a:p>
            <a:pPr lvl="2" eaLnBrk="1" hangingPunct="1"/>
            <a:r>
              <a:rPr lang="en-US" smtClean="0"/>
              <a:t>private property</a:t>
            </a:r>
          </a:p>
          <a:p>
            <a:pPr lvl="2" eaLnBrk="1" hangingPunct="1"/>
            <a:r>
              <a:rPr lang="en-US" smtClean="0"/>
              <a:t>wage labor</a:t>
            </a:r>
          </a:p>
          <a:p>
            <a:pPr lvl="2" eaLnBrk="1" hangingPunct="1"/>
            <a:r>
              <a:rPr lang="en-US" smtClean="0"/>
              <a:t>political parties</a:t>
            </a:r>
          </a:p>
        </p:txBody>
      </p:sp>
      <p:pic>
        <p:nvPicPr>
          <p:cNvPr id="20483" name="Content Placeholder 4" descr="communism_is_evi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264" r="-9264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Sputnik</a:t>
            </a:r>
          </a:p>
        </p:txBody>
      </p:sp>
      <p:pic>
        <p:nvPicPr>
          <p:cNvPr id="59394" name="Content Placeholder 7" descr="page10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912" r="-349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Kennedy and the Cold War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Unit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1960 Election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1960 Presidential Election</a:t>
            </a:r>
          </a:p>
          <a:p>
            <a:pPr lvl="1" eaLnBrk="1" hangingPunct="1"/>
            <a:r>
              <a:rPr lang="en-US" smtClean="0"/>
              <a:t>John F. Kennedy vs. Richard Nixon</a:t>
            </a:r>
          </a:p>
          <a:p>
            <a:pPr lvl="2" eaLnBrk="1" hangingPunct="1"/>
            <a:r>
              <a:rPr lang="en-US" smtClean="0"/>
              <a:t>First time Television played a role in the election of the president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Kennedy vs. Nixon</a:t>
            </a:r>
          </a:p>
        </p:txBody>
      </p:sp>
      <p:pic>
        <p:nvPicPr>
          <p:cNvPr id="62466" name="Picture 6" descr="Nixon-Kennedy Deb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438400"/>
            <a:ext cx="579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Television’s Role in the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first publicly televised presidential debate helped the public decide the presidency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Kennedy won the election because: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was a better speaker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was more handsome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had a young family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appointed his brother (Robert Kennedy) as his attorney General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Kennedy as President</a:t>
            </a:r>
          </a:p>
        </p:txBody>
      </p:sp>
      <p:pic>
        <p:nvPicPr>
          <p:cNvPr id="64514" name="Content Placeholder 3" descr="John_F__Kennedy-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370" r="-4937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 idx="4294967295"/>
          </p:nvPr>
        </p:nvSpPr>
        <p:spPr>
          <a:xfrm>
            <a:off x="77788" y="533400"/>
            <a:ext cx="8913812" cy="914400"/>
          </a:xfrm>
        </p:spPr>
        <p:txBody>
          <a:bodyPr/>
          <a:lstStyle/>
          <a:p>
            <a:pPr eaLnBrk="1" hangingPunct="1"/>
            <a:r>
              <a:rPr lang="en-US" smtClean="0"/>
              <a:t>Kennedy as President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28600" y="1828800"/>
            <a:ext cx="845661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4800" b="1"/>
              <a:t>PRESIDED OVER:</a:t>
            </a:r>
          </a:p>
          <a:p>
            <a:pPr defTabSz="914400">
              <a:spcBef>
                <a:spcPct val="50000"/>
              </a:spcBef>
            </a:pPr>
            <a:r>
              <a:rPr lang="en-US" sz="3600"/>
              <a:t>Bay of Pigs</a:t>
            </a:r>
          </a:p>
          <a:p>
            <a:pPr defTabSz="914400">
              <a:spcBef>
                <a:spcPct val="50000"/>
              </a:spcBef>
            </a:pPr>
            <a:r>
              <a:rPr lang="en-US" sz="3600"/>
              <a:t>	Cuban Missile Crisis</a:t>
            </a:r>
          </a:p>
          <a:p>
            <a:pPr defTabSz="914400">
              <a:spcBef>
                <a:spcPct val="50000"/>
              </a:spcBef>
            </a:pPr>
            <a:r>
              <a:rPr lang="en-US" sz="3600"/>
              <a:t>			Space Race</a:t>
            </a:r>
          </a:p>
          <a:p>
            <a:pPr defTabSz="914400">
              <a:spcBef>
                <a:spcPct val="50000"/>
              </a:spcBef>
            </a:pPr>
            <a:r>
              <a:rPr lang="en-US" sz="3600"/>
              <a:t>				Civil Rights Movement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Berlin Crisis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August 1961</a:t>
            </a:r>
          </a:p>
          <a:p>
            <a:pPr lvl="1" eaLnBrk="1" hangingPunct="1"/>
            <a:r>
              <a:rPr lang="en-US" smtClean="0"/>
              <a:t>The Soviet Union premier </a:t>
            </a:r>
            <a:r>
              <a:rPr lang="en-US" b="1" smtClean="0"/>
              <a:t>Nikita Khrushchev </a:t>
            </a:r>
            <a:r>
              <a:rPr lang="en-US" smtClean="0"/>
              <a:t>closed emigration from all Eastern Bloc countries (including East Germany)</a:t>
            </a:r>
          </a:p>
          <a:p>
            <a:pPr lvl="2" eaLnBrk="1" hangingPunct="1"/>
            <a:endParaRPr lang="en-US" u="sng" smtClean="0"/>
          </a:p>
          <a:p>
            <a:pPr lvl="2" eaLnBrk="1" hangingPunct="1"/>
            <a:r>
              <a:rPr lang="en-US" u="sng" smtClean="0"/>
              <a:t>Construction of the </a:t>
            </a:r>
            <a:r>
              <a:rPr lang="en-US" b="1" u="sng" smtClean="0"/>
              <a:t>Berlin Wall </a:t>
            </a:r>
            <a:r>
              <a:rPr lang="en-US" u="sng" smtClean="0"/>
              <a:t>begins</a:t>
            </a:r>
          </a:p>
          <a:p>
            <a:pPr lvl="3" eaLnBrk="1" hangingPunct="1"/>
            <a:r>
              <a:rPr lang="en-US" smtClean="0"/>
              <a:t>A wall separating East Berlin from West Berlin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Limited Test Ban Treaty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Limited Test Ban Treaty</a:t>
            </a:r>
          </a:p>
          <a:p>
            <a:pPr lvl="1" eaLnBrk="1" hangingPunct="1"/>
            <a:r>
              <a:rPr lang="en-US" smtClean="0"/>
              <a:t>Developed by Kennedy</a:t>
            </a:r>
          </a:p>
          <a:p>
            <a:pPr lvl="2" eaLnBrk="1" hangingPunct="1"/>
            <a:r>
              <a:rPr lang="en-US" smtClean="0"/>
              <a:t>Signed by leaders of “nuclear nations”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Banned the testing of nuclear weapons:</a:t>
            </a:r>
          </a:p>
          <a:p>
            <a:pPr lvl="2" eaLnBrk="1" hangingPunct="1">
              <a:buFont typeface="Century Gothic" pitchFamily="34" charset="0"/>
              <a:buAutoNum type="arabicPeriod"/>
            </a:pPr>
            <a:r>
              <a:rPr lang="en-US" smtClean="0"/>
              <a:t>In the atmosphere</a:t>
            </a:r>
          </a:p>
          <a:p>
            <a:pPr lvl="2" eaLnBrk="1" hangingPunct="1">
              <a:buFont typeface="Century Gothic" pitchFamily="34" charset="0"/>
              <a:buAutoNum type="arabicPeriod"/>
            </a:pPr>
            <a:r>
              <a:rPr lang="en-US" smtClean="0"/>
              <a:t>In outer space</a:t>
            </a:r>
          </a:p>
          <a:p>
            <a:pPr lvl="2" eaLnBrk="1" hangingPunct="1">
              <a:buFont typeface="Century Gothic" pitchFamily="34" charset="0"/>
              <a:buAutoNum type="arabicPeriod"/>
            </a:pPr>
            <a:r>
              <a:rPr lang="en-US" smtClean="0"/>
              <a:t>In the water</a:t>
            </a:r>
          </a:p>
        </p:txBody>
      </p:sp>
      <p:pic>
        <p:nvPicPr>
          <p:cNvPr id="74755" name="Content Placeholder 4" descr="2412hydrogen-bomb-poster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7052" b="-27052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Kennedy’s Flexible Response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Flexible Response</a:t>
            </a:r>
          </a:p>
          <a:p>
            <a:pPr lvl="1" eaLnBrk="1" hangingPunct="1"/>
            <a:r>
              <a:rPr lang="en-US" smtClean="0"/>
              <a:t>Stated that if the U.S. was attacked, it didn’t have to respond with nuclear weapons</a:t>
            </a:r>
          </a:p>
          <a:p>
            <a:pPr lvl="1" eaLnBrk="1" hangingPunct="1"/>
            <a:r>
              <a:rPr lang="en-US" smtClean="0"/>
              <a:t>Unlike Eisenhower’s </a:t>
            </a:r>
            <a:r>
              <a:rPr lang="en-US" b="1" smtClean="0"/>
              <a:t>massive retaliation, </a:t>
            </a:r>
            <a:r>
              <a:rPr lang="en-US" smtClean="0"/>
              <a:t>the U.S. could respond according to how they were attacked.</a:t>
            </a:r>
            <a:endParaRPr lang="en-US" b="1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Iron Curtain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Winston Churchill</a:t>
            </a:r>
          </a:p>
          <a:p>
            <a:pPr lvl="1" eaLnBrk="1" hangingPunct="1"/>
            <a:r>
              <a:rPr lang="en-US" smtClean="0"/>
              <a:t>Gave the famous “Iron Curtain” speech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Iron Curtain</a:t>
            </a:r>
          </a:p>
          <a:p>
            <a:pPr lvl="1" eaLnBrk="1" hangingPunct="1"/>
            <a:r>
              <a:rPr lang="en-US" smtClean="0"/>
              <a:t>Symbol representing the division of eastern and western Europe.</a:t>
            </a:r>
          </a:p>
        </p:txBody>
      </p:sp>
      <p:pic>
        <p:nvPicPr>
          <p:cNvPr id="21507" name="Content Placeholder 4" descr="eur-pols-wwii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454" b="-9454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Kennedy Assassination</a:t>
            </a:r>
          </a:p>
        </p:txBody>
      </p:sp>
      <p:sp>
        <p:nvSpPr>
          <p:cNvPr id="901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Unit 9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mtClean="0"/>
              <a:t>Section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Running for Re-Election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1963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Kennedy is running for re-election in 1964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JFK’s support of Civil Rights: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loses a lot of support from the south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Travels to Dallas Texas to win back support from the key southern state</a:t>
            </a:r>
          </a:p>
        </p:txBody>
      </p:sp>
      <p:pic>
        <p:nvPicPr>
          <p:cNvPr id="91139" name="Content Placeholder 4" descr="ws017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225" r="-2225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Driving Through Downtown Dallas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November 22, 1963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JFK set to give a speech downtown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 Motorcade included: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Governor Connolly from Texas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Jackie, his wife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JFK insisted on riding with the top down so the people could see him.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163" name="Content Placeholder 4" descr="JFK-motorcade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531" b="-14531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Shots that Changed the World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3 Shots ring out</a:t>
            </a:r>
          </a:p>
          <a:p>
            <a:pPr lvl="1" eaLnBrk="1" hangingPunct="1"/>
            <a:r>
              <a:rPr lang="en-US" smtClean="0"/>
              <a:t>As the motorcade passes through </a:t>
            </a:r>
            <a:r>
              <a:rPr lang="en-US" b="1" smtClean="0"/>
              <a:t>Dealey Plaza</a:t>
            </a:r>
          </a:p>
          <a:p>
            <a:pPr lvl="1" eaLnBrk="1" hangingPunct="1"/>
            <a:r>
              <a:rPr lang="en-US" smtClean="0"/>
              <a:t>The shots came from the 6</a:t>
            </a:r>
            <a:r>
              <a:rPr lang="en-US" baseline="30000" smtClean="0"/>
              <a:t>th</a:t>
            </a:r>
            <a:r>
              <a:rPr lang="en-US" smtClean="0"/>
              <a:t> floor of the Dallas book depository</a:t>
            </a:r>
          </a:p>
        </p:txBody>
      </p:sp>
      <p:pic>
        <p:nvPicPr>
          <p:cNvPr id="93187" name="Content Placeholder 4" descr="dealey_plaz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832" b="-18832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Kennedy Hit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The Three Shots</a:t>
            </a:r>
          </a:p>
          <a:p>
            <a:pPr lvl="1" eaLnBrk="1" hangingPunct="1"/>
            <a:r>
              <a:rPr lang="en-US" b="1" smtClean="0"/>
              <a:t>Shot One </a:t>
            </a:r>
            <a:r>
              <a:rPr lang="en-US" smtClean="0"/>
              <a:t>- passes through JFK’s neck area and into the side of Governor Connolly </a:t>
            </a:r>
          </a:p>
          <a:p>
            <a:pPr lvl="1" eaLnBrk="1" hangingPunct="1"/>
            <a:r>
              <a:rPr lang="en-US" b="1" smtClean="0"/>
              <a:t>Shot Two –</a:t>
            </a:r>
            <a:r>
              <a:rPr lang="en-US" smtClean="0"/>
              <a:t> Misses</a:t>
            </a:r>
          </a:p>
          <a:p>
            <a:pPr lvl="1" eaLnBrk="1" hangingPunct="1"/>
            <a:r>
              <a:rPr lang="en-US" b="1" smtClean="0"/>
              <a:t>Shot Three</a:t>
            </a:r>
            <a:r>
              <a:rPr lang="en-US" smtClean="0"/>
              <a:t> – Enters the back of Kennedy’s head and exits the front (fatal)</a:t>
            </a:r>
            <a:endParaRPr lang="en-US" b="1" smtClean="0"/>
          </a:p>
        </p:txBody>
      </p:sp>
      <p:pic>
        <p:nvPicPr>
          <p:cNvPr id="94211" name="Content Placeholder 4" descr="kennedys_dallas1-7584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945" b="-30945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Shooter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Lee Harvey Oswald</a:t>
            </a:r>
          </a:p>
          <a:p>
            <a:pPr lvl="1" eaLnBrk="1" hangingPunct="1"/>
            <a:r>
              <a:rPr lang="en-US" smtClean="0"/>
              <a:t>24 years old</a:t>
            </a:r>
          </a:p>
          <a:p>
            <a:pPr lvl="2" eaLnBrk="1" hangingPunct="1"/>
            <a:r>
              <a:rPr lang="en-US" smtClean="0"/>
              <a:t>Former Marine</a:t>
            </a:r>
          </a:p>
          <a:p>
            <a:pPr lvl="2" eaLnBrk="1" hangingPunct="1"/>
            <a:r>
              <a:rPr lang="en-US" smtClean="0"/>
              <a:t>Communist sympathizer</a:t>
            </a:r>
          </a:p>
          <a:p>
            <a:pPr lvl="2" eaLnBrk="1" hangingPunct="1"/>
            <a:r>
              <a:rPr lang="en-US" smtClean="0"/>
              <a:t>Arrested for shooting a Dallas cop 40 min after the assassination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Oswald Killed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days later</a:t>
            </a:r>
          </a:p>
          <a:p>
            <a:pPr lvl="1" eaLnBrk="1" hangingPunct="1"/>
            <a:r>
              <a:rPr lang="en-US" smtClean="0"/>
              <a:t>On National T.V.</a:t>
            </a:r>
          </a:p>
          <a:p>
            <a:pPr lvl="2" eaLnBrk="1" hangingPunct="1"/>
            <a:r>
              <a:rPr lang="en-US" smtClean="0"/>
              <a:t>While being transferred to the county jail Oswald is shot, and killed by </a:t>
            </a:r>
            <a:r>
              <a:rPr lang="en-US" b="1" smtClean="0"/>
              <a:t>Jack Ruby, </a:t>
            </a:r>
            <a:r>
              <a:rPr lang="en-US" smtClean="0"/>
              <a:t>a local strip club owner.</a:t>
            </a:r>
          </a:p>
          <a:p>
            <a:pPr lvl="1" eaLnBrk="1" hangingPunct="1"/>
            <a:endParaRPr lang="en-US" b="1" smtClean="0"/>
          </a:p>
          <a:p>
            <a:pPr lvl="2" eaLnBrk="1" hangingPunct="1"/>
            <a:r>
              <a:rPr lang="en-US" smtClean="0"/>
              <a:t>Jack Ruby dies in prison a couple years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Warren Commission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Warren Commission</a:t>
            </a:r>
          </a:p>
          <a:p>
            <a:pPr lvl="1" eaLnBrk="1" hangingPunct="1"/>
            <a:r>
              <a:rPr lang="en-US" smtClean="0"/>
              <a:t>Established by </a:t>
            </a:r>
            <a:r>
              <a:rPr lang="en-US" b="1" smtClean="0"/>
              <a:t>Lyndon B. Johnson </a:t>
            </a:r>
            <a:r>
              <a:rPr lang="en-US" smtClean="0"/>
              <a:t>(JFK’s Vice President)</a:t>
            </a:r>
            <a:endParaRPr lang="en-US" b="1" smtClean="0"/>
          </a:p>
          <a:p>
            <a:pPr lvl="2" eaLnBrk="1" hangingPunct="1"/>
            <a:r>
              <a:rPr lang="en-US" smtClean="0"/>
              <a:t>Designed to find the truth behind the assassination</a:t>
            </a:r>
          </a:p>
          <a:p>
            <a:pPr lvl="3" eaLnBrk="1" hangingPunct="1"/>
            <a:r>
              <a:rPr lang="en-US" smtClean="0"/>
              <a:t>Concluded that Lee Harvey Oswald acted alone in the killing of JFK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Truman Doctrine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 Harry Truman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Truman Doctrine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U.S. would come to the aid of any country trying to resist the Soviet Union’s communist influence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Containment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Trying to stop communism from spreading across Europe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531" name="Content Placeholder 4" descr="harry-truman-pictu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82" b="-282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in Eastern Europe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/>
          <a:lstStyle/>
          <a:p>
            <a:pPr eaLnBrk="1" hangingPunct="1"/>
            <a:r>
              <a:rPr lang="en-US" smtClean="0"/>
              <a:t>Joseph Stalin </a:t>
            </a:r>
          </a:p>
          <a:p>
            <a:pPr lvl="1" eaLnBrk="1" hangingPunct="1"/>
            <a:r>
              <a:rPr lang="en-US" smtClean="0"/>
              <a:t>begins to install communist </a:t>
            </a:r>
            <a:r>
              <a:rPr lang="en-US" b="1" smtClean="0"/>
              <a:t>satellite countries </a:t>
            </a:r>
            <a:r>
              <a:rPr lang="en-US" smtClean="0"/>
              <a:t>in Eastern Europe	</a:t>
            </a:r>
          </a:p>
          <a:p>
            <a:pPr lvl="2" eaLnBrk="1" hangingPunct="1"/>
            <a:r>
              <a:rPr lang="en-US" smtClean="0"/>
              <a:t>Poland, Czechoslovakia, Hungary</a:t>
            </a:r>
          </a:p>
          <a:p>
            <a:pPr lvl="2" eaLnBrk="1" hangingPunct="1"/>
            <a:endParaRPr lang="en-US" smtClean="0"/>
          </a:p>
          <a:p>
            <a:pPr eaLnBrk="1" hangingPunct="1"/>
            <a:r>
              <a:rPr lang="en-US" smtClean="0"/>
              <a:t>The U.S. responds with the </a:t>
            </a:r>
            <a:r>
              <a:rPr lang="en-US" b="1" smtClean="0"/>
              <a:t>Marshall Plan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23555" name="Content Placeholder 4" descr="220px-EasternBlocAfter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3079" r="-23079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Marshall Plan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Secretary of State George Marshall</a:t>
            </a:r>
          </a:p>
          <a:p>
            <a:pPr lvl="1" eaLnBrk="1" hangingPunct="1"/>
            <a:r>
              <a:rPr lang="en-US" smtClean="0"/>
              <a:t>Marshall Plan</a:t>
            </a:r>
          </a:p>
          <a:p>
            <a:pPr lvl="2" eaLnBrk="1" hangingPunct="1"/>
            <a:r>
              <a:rPr lang="en-US" smtClean="0"/>
              <a:t>The U.S. would spend </a:t>
            </a:r>
            <a:r>
              <a:rPr lang="en-US" b="1" smtClean="0"/>
              <a:t>13 billion (over 5 years) </a:t>
            </a:r>
            <a:r>
              <a:rPr lang="en-US" smtClean="0"/>
              <a:t>to help Europe rebuild (Including the Soviet Union)</a:t>
            </a:r>
          </a:p>
          <a:p>
            <a:pPr lvl="2" eaLnBrk="1" hangingPunct="1"/>
            <a:endParaRPr lang="en-US" smtClean="0"/>
          </a:p>
          <a:p>
            <a:pPr lvl="1" eaLnBrk="1" hangingPunct="1"/>
            <a:r>
              <a:rPr lang="en-US" smtClean="0"/>
              <a:t>The plan weakened </a:t>
            </a:r>
            <a:r>
              <a:rPr lang="en-US" b="1" smtClean="0"/>
              <a:t>communism</a:t>
            </a:r>
            <a:r>
              <a:rPr lang="en-US" smtClean="0"/>
              <a:t> in Europe</a:t>
            </a:r>
          </a:p>
          <a:p>
            <a:pPr lvl="2" eaLnBrk="1" hangingPunct="1"/>
            <a:r>
              <a:rPr lang="en-US" smtClean="0"/>
              <a:t>Tensions with the USSR began to build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Allies Form NATO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5525" cy="36814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North Atlantic Treaty Organization (NATO)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(First U.S. military alliance since the Revolutionary War)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Allied the U.S. with 10 European countries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Netherlands, France, Britain etc…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one country got attacked, they all went to war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603" name="Content Placeholder 4" descr="nato_countries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85356" b="-85356"/>
          <a:stretch>
            <a:fillRect/>
          </a:stretch>
        </p:blipFill>
        <p:spPr>
          <a:xfrm>
            <a:off x="5148263" y="2595563"/>
            <a:ext cx="3565525" cy="3681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5307</TotalTime>
  <Words>1379</Words>
  <Application>Microsoft Office PowerPoint</Application>
  <PresentationFormat>On-screen Show (4:3)</PresentationFormat>
  <Paragraphs>274</Paragraphs>
  <Slides>57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Century Gothic</vt:lpstr>
      <vt:lpstr>Wingdings 2</vt:lpstr>
      <vt:lpstr>Perspective</vt:lpstr>
      <vt:lpstr>The Cold War Vocabulary </vt:lpstr>
      <vt:lpstr>The Cold War </vt:lpstr>
      <vt:lpstr>United Nations</vt:lpstr>
      <vt:lpstr>What is Communism?</vt:lpstr>
      <vt:lpstr>The Iron Curtain</vt:lpstr>
      <vt:lpstr>The Truman Doctrine</vt:lpstr>
      <vt:lpstr>Control in Eastern Europe</vt:lpstr>
      <vt:lpstr>The Marshall Plan</vt:lpstr>
      <vt:lpstr>The Allies Form NATO</vt:lpstr>
      <vt:lpstr>The Soviets Respond</vt:lpstr>
      <vt:lpstr>Showdown in Berlin</vt:lpstr>
      <vt:lpstr>Stalin’s Blockade</vt:lpstr>
      <vt:lpstr>The Result</vt:lpstr>
      <vt:lpstr>Airlift Saves Berlin</vt:lpstr>
      <vt:lpstr>The Result of the Airlifts</vt:lpstr>
      <vt:lpstr>THE KOREAN WAR</vt:lpstr>
      <vt:lpstr>THE KOREAN WAR VOCABULARY</vt:lpstr>
      <vt:lpstr>PRE WWII</vt:lpstr>
      <vt:lpstr>POST WWII</vt:lpstr>
      <vt:lpstr>SOUTH KOREA</vt:lpstr>
      <vt:lpstr>NORTH KOREA</vt:lpstr>
      <vt:lpstr>WAR ERRUPTS</vt:lpstr>
      <vt:lpstr>TASK FORCE SMITH</vt:lpstr>
      <vt:lpstr>MacArthur “SAVES THE DAY”</vt:lpstr>
      <vt:lpstr>CHINA ENTERS THE WAR</vt:lpstr>
      <vt:lpstr>WAR REACHES A STALEMATE</vt:lpstr>
      <vt:lpstr>THE WAR ENDS???</vt:lpstr>
      <vt:lpstr>THE KOREAN WAR TODAY</vt:lpstr>
      <vt:lpstr>TWO NATIONS STILL AT WAR</vt:lpstr>
      <vt:lpstr>PowerPoint Presentation</vt:lpstr>
      <vt:lpstr>Two Nations Live on the Edge</vt:lpstr>
      <vt:lpstr>McCarthyism In America</vt:lpstr>
      <vt:lpstr>GOOD NIGHT &amp; GOOD LUCK: EDWARD MURROW SPEECH</vt:lpstr>
      <vt:lpstr>Two Countries on the Edge of War</vt:lpstr>
      <vt:lpstr>Pledging Protection</vt:lpstr>
      <vt:lpstr>The CIA Joins the Fight</vt:lpstr>
      <vt:lpstr>CIA Success</vt:lpstr>
      <vt:lpstr>The Space Race Begins</vt:lpstr>
      <vt:lpstr>Sputnik Ups the Stakes</vt:lpstr>
      <vt:lpstr>Sputnik</vt:lpstr>
      <vt:lpstr>Kennedy and the Cold War</vt:lpstr>
      <vt:lpstr>1960 Election</vt:lpstr>
      <vt:lpstr>Kennedy vs. Nixon</vt:lpstr>
      <vt:lpstr>Television’s Role in the Election</vt:lpstr>
      <vt:lpstr>Kennedy as President</vt:lpstr>
      <vt:lpstr>Kennedy as President</vt:lpstr>
      <vt:lpstr>The Berlin Crisis</vt:lpstr>
      <vt:lpstr>Limited Test Ban Treaty</vt:lpstr>
      <vt:lpstr>Kennedy’s Flexible Response</vt:lpstr>
      <vt:lpstr>The Kennedy Assassination</vt:lpstr>
      <vt:lpstr>Running for Re-Election</vt:lpstr>
      <vt:lpstr>Driving Through Downtown Dallas</vt:lpstr>
      <vt:lpstr>3 Shots that Changed the World</vt:lpstr>
      <vt:lpstr>Kennedy Hit</vt:lpstr>
      <vt:lpstr>The Shooter</vt:lpstr>
      <vt:lpstr>Oswald Killed</vt:lpstr>
      <vt:lpstr>The Warren Commission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Braly</dc:creator>
  <cp:lastModifiedBy>Mays, Gregg A.</cp:lastModifiedBy>
  <cp:revision>75</cp:revision>
  <dcterms:created xsi:type="dcterms:W3CDTF">2011-04-06T23:04:10Z</dcterms:created>
  <dcterms:modified xsi:type="dcterms:W3CDTF">2018-02-05T18:53:53Z</dcterms:modified>
</cp:coreProperties>
</file>