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7" r:id="rId8"/>
    <p:sldId id="263" r:id="rId9"/>
    <p:sldId id="293" r:id="rId10"/>
    <p:sldId id="294" r:id="rId11"/>
    <p:sldId id="264" r:id="rId12"/>
    <p:sldId id="265" r:id="rId13"/>
    <p:sldId id="266" r:id="rId14"/>
    <p:sldId id="295" r:id="rId15"/>
    <p:sldId id="269" r:id="rId16"/>
    <p:sldId id="268" r:id="rId17"/>
    <p:sldId id="270" r:id="rId18"/>
    <p:sldId id="271" r:id="rId19"/>
    <p:sldId id="272" r:id="rId20"/>
    <p:sldId id="273" r:id="rId21"/>
    <p:sldId id="274" r:id="rId22"/>
    <p:sldId id="290" r:id="rId23"/>
    <p:sldId id="275" r:id="rId24"/>
    <p:sldId id="276" r:id="rId25"/>
    <p:sldId id="277" r:id="rId26"/>
    <p:sldId id="278" r:id="rId27"/>
    <p:sldId id="292" r:id="rId28"/>
    <p:sldId id="279" r:id="rId29"/>
    <p:sldId id="280" r:id="rId30"/>
    <p:sldId id="281" r:id="rId31"/>
    <p:sldId id="282" r:id="rId32"/>
    <p:sldId id="291" r:id="rId33"/>
    <p:sldId id="283" r:id="rId34"/>
    <p:sldId id="284" r:id="rId35"/>
    <p:sldId id="285" r:id="rId36"/>
    <p:sldId id="286" r:id="rId37"/>
    <p:sldId id="287" r:id="rId38"/>
    <p:sldId id="288" r:id="rId39"/>
    <p:sldId id="289"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5BE05216-26B8-4E33-9780-20C745E18DCB}" type="datetimeFigureOut">
              <a:rPr lang="en-US"/>
              <a:pPr>
                <a:defRPr/>
              </a:pPr>
              <a:t>10/3/2014</a:t>
            </a:fld>
            <a:endParaRPr dirty="0"/>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2553CC3D-A83B-4516-B8EC-D19CF12BB9AA}" type="slidenum">
              <a:rPr/>
              <a:pPr>
                <a:defRPr/>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984131C4-52BC-4E68-B822-EFE5247099B9}" type="datetimeFigureOut">
              <a:rPr lang="en-US"/>
              <a:pPr>
                <a:defRPr/>
              </a:pPr>
              <a:t>10/3/2014</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AE4DD32A-0C46-4018-BB52-E3BD0087234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07782B0B-C945-4484-B17E-4071C4923AE5}" type="datetimeFigureOut">
              <a:rPr lang="en-US"/>
              <a:pPr>
                <a:defRPr/>
              </a:pPr>
              <a:t>10/3/2014</a:t>
            </a:fld>
            <a:endParaRPr lang="en-US" dirty="0"/>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58C02ADA-9914-4FFD-A59F-42AA785498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7C800411-61B4-4C38-8685-A3E1CC6BA36A}" type="datetimeFigureOut">
              <a:rPr lang="en-US"/>
              <a:pPr>
                <a:defRPr/>
              </a:pPr>
              <a:t>10/3/2014</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C49210F0-D90E-4F97-94B4-8A5F627C0C2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06C4E886-C160-4D83-8213-E3D10688DBEB}" type="datetimeFigureOut">
              <a:rPr lang="en-US"/>
              <a:pPr>
                <a:defRPr/>
              </a:pPr>
              <a:t>10/3/2014</a:t>
            </a:fld>
            <a:endParaRPr lang="en-US" dirty="0"/>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D1735CE5-3DFE-44DF-A3FF-94414F6D1D4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B86E2969-A09F-45C1-8B47-AC736E78A035}" type="datetimeFigureOut">
              <a:rPr lang="en-US"/>
              <a:pPr>
                <a:defRPr/>
              </a:pPr>
              <a:t>10/3/2014</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AFE436F9-F2D9-463C-98B4-97231BA95BF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369F45FD-6760-4415-869B-8F22D9EB46F4}" type="datetimeFigureOut">
              <a:rPr lang="en-US"/>
              <a:pPr>
                <a:defRPr/>
              </a:pPr>
              <a:t>10/3/2014</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3B78A131-7328-41BB-B0D8-F4209DD5BAC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4C66D31E-6C34-4068-82ED-038F3CE872FA}" type="datetimeFigureOut">
              <a:rPr lang="en-US"/>
              <a:pPr>
                <a:defRPr/>
              </a:pPr>
              <a:t>10/3/2014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D4AA9512-977F-4296-8847-7E7ED1D2EB5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24C0D465-C3E4-43EE-A6DB-B7087B996F96}" type="datetimeFigureOut">
              <a:rPr lang="en-US"/>
              <a:pPr>
                <a:defRPr/>
              </a:pPr>
              <a:t>10/3/2014</a:t>
            </a:fld>
            <a:endParaRPr lang="en-US" dirty="0"/>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D0FADFAF-F2A1-459B-A8D3-715A3E65112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41C91F0A-8F1A-4E5E-A556-FC3508B61025}" type="datetimeFigureOut">
              <a:rPr lang="en-US"/>
              <a:pPr>
                <a:defRPr/>
              </a:pPr>
              <a:t>10/3/2014</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639B9939-462B-4831-8513-B23F8E8DB92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6C89A475-6BF2-4208-BE62-5253BC8A52D3}" type="datetimeFigureOut">
              <a:rPr lang="en-US"/>
              <a:pPr>
                <a:defRPr/>
              </a:pPr>
              <a:t>10/3/2014</a:t>
            </a:fld>
            <a:endParaRPr lang="en-US" dirty="0"/>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3A878F1E-3B12-441A-B4AB-4549F0F1B245}"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BD9D53B2-1641-46EE-B091-0812419C96BC}" type="datetimeFigureOut">
              <a:rPr lang="en-US"/>
              <a:pPr>
                <a:defRPr/>
              </a:pPr>
              <a:t>10/3/2014</a:t>
            </a:fld>
            <a:endParaRPr lang="en-US" dirty="0"/>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08022170-CF03-4C7D-8802-80E88471795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75"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The New Immigrants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p:cNvSpPr>
          <p:nvPr>
            <p:ph type="body" idx="1"/>
          </p:nvPr>
        </p:nvSpPr>
        <p:spPr>
          <a:xfrm>
            <a:off x="228600" y="762000"/>
            <a:ext cx="7239000" cy="4846638"/>
          </a:xfrm>
        </p:spPr>
        <p:txBody>
          <a:bodyPr/>
          <a:lstStyle/>
          <a:p>
            <a:pPr marL="495300" indent="-495300">
              <a:lnSpc>
                <a:spcPct val="90000"/>
              </a:lnSpc>
              <a:buFont typeface="Wingdings 2" pitchFamily="18" charset="2"/>
              <a:buAutoNum type="arabicPeriod"/>
            </a:pPr>
            <a:r>
              <a:rPr lang="en-US" smtClean="0"/>
              <a:t>America was dubbed the melting pot, which you have already read was an unfitting title.  Now that many prejudices have simmered down and Americans have had to unite during catastrophes such as 9-11 and Hurricane Katrina, do you think America is on its way to developing into a “melting pot” nation?  Explain your answer.  In what ways does the American culture differ from that of other countries? </a:t>
            </a:r>
            <a:r>
              <a:rPr lang="en-US" i="1" smtClean="0"/>
              <a:t> (Question submitted by Matt Guzman and Cheryl Helmintoller)</a:t>
            </a:r>
            <a:endParaRPr lang="en-US" smtClean="0"/>
          </a:p>
          <a:p>
            <a:pPr marL="495300" indent="-495300">
              <a:lnSpc>
                <a:spcPct val="90000"/>
              </a:lnSpc>
              <a:buFont typeface="Wingdings 2" pitchFamily="18" charset="2"/>
              <a:buAutoNum type="arabicPeriod"/>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Immigrant Restrictions</a:t>
            </a:r>
            <a:endParaRPr lang="en-US" dirty="0"/>
          </a:p>
        </p:txBody>
      </p:sp>
      <p:sp>
        <p:nvSpPr>
          <p:cNvPr id="23554" name="Content Placeholder 2"/>
          <p:cNvSpPr>
            <a:spLocks noGrp="1"/>
          </p:cNvSpPr>
          <p:nvPr>
            <p:ph idx="1"/>
          </p:nvPr>
        </p:nvSpPr>
        <p:spPr/>
        <p:txBody>
          <a:bodyPr/>
          <a:lstStyle/>
          <a:p>
            <a:pPr eaLnBrk="1" hangingPunct="1"/>
            <a:r>
              <a:rPr lang="en-US" smtClean="0"/>
              <a:t>Immigration Restriction League</a:t>
            </a:r>
          </a:p>
          <a:p>
            <a:pPr lvl="1" eaLnBrk="1" hangingPunct="1"/>
            <a:r>
              <a:rPr lang="en-US" smtClean="0"/>
              <a:t>1894</a:t>
            </a:r>
          </a:p>
          <a:p>
            <a:pPr lvl="1" eaLnBrk="1" hangingPunct="1"/>
            <a:r>
              <a:rPr lang="en-US" smtClean="0"/>
              <a:t>Founded by Prescott F. Hall</a:t>
            </a:r>
          </a:p>
          <a:p>
            <a:pPr lvl="1" eaLnBrk="1" hangingPunct="1"/>
            <a:r>
              <a:rPr lang="en-US" smtClean="0"/>
              <a:t>Discriminated against Jews and Catholics</a:t>
            </a:r>
          </a:p>
          <a:p>
            <a:pPr lvl="1" eaLnBrk="1" hangingPunct="1"/>
            <a:r>
              <a:rPr lang="en-US" smtClean="0"/>
              <a:t>Proposed a bill that would make all immigrants take a literacy test to be admitted into the country.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Chinese Exclusion Act</a:t>
            </a:r>
            <a:endParaRPr lang="en-US" dirty="0"/>
          </a:p>
        </p:txBody>
      </p:sp>
      <p:sp>
        <p:nvSpPr>
          <p:cNvPr id="24578" name="Content Placeholder 2"/>
          <p:cNvSpPr>
            <a:spLocks noGrp="1"/>
          </p:cNvSpPr>
          <p:nvPr>
            <p:ph idx="1"/>
          </p:nvPr>
        </p:nvSpPr>
        <p:spPr/>
        <p:txBody>
          <a:bodyPr/>
          <a:lstStyle/>
          <a:p>
            <a:pPr eaLnBrk="1" hangingPunct="1"/>
            <a:r>
              <a:rPr lang="en-US" smtClean="0"/>
              <a:t>The anti- Chinese sentiment began when they began to work for lower wages than Americans had commonly demanded.</a:t>
            </a:r>
          </a:p>
          <a:p>
            <a:pPr eaLnBrk="1" hangingPunct="1"/>
            <a:endParaRPr lang="en-US" smtClean="0"/>
          </a:p>
          <a:p>
            <a:pPr eaLnBrk="1" hangingPunct="1"/>
            <a:r>
              <a:rPr lang="en-US" smtClean="0"/>
              <a:t>1882</a:t>
            </a:r>
          </a:p>
          <a:p>
            <a:pPr lvl="1" eaLnBrk="1" hangingPunct="1"/>
            <a:r>
              <a:rPr lang="en-US" smtClean="0"/>
              <a:t>Congress passed the Chinese Exclusion Act</a:t>
            </a:r>
          </a:p>
          <a:p>
            <a:pPr lvl="2" eaLnBrk="1" hangingPunct="1"/>
            <a:r>
              <a:rPr lang="en-US" smtClean="0"/>
              <a:t>All Chinese were banned from America except for students, teachers, merchants and government officials.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Gentleman’s Agreement</a:t>
            </a:r>
            <a:endParaRPr lang="en-US" dirty="0"/>
          </a:p>
        </p:txBody>
      </p:sp>
      <p:sp>
        <p:nvSpPr>
          <p:cNvPr id="25602" name="Content Placeholder 2"/>
          <p:cNvSpPr>
            <a:spLocks noGrp="1"/>
          </p:cNvSpPr>
          <p:nvPr>
            <p:ph idx="1"/>
          </p:nvPr>
        </p:nvSpPr>
        <p:spPr/>
        <p:txBody>
          <a:bodyPr/>
          <a:lstStyle/>
          <a:p>
            <a:pPr eaLnBrk="1" hangingPunct="1"/>
            <a:r>
              <a:rPr lang="en-US" smtClean="0"/>
              <a:t>The Gentleman’s Agreement</a:t>
            </a:r>
          </a:p>
          <a:p>
            <a:pPr lvl="1" eaLnBrk="1" hangingPunct="1"/>
            <a:r>
              <a:rPr lang="en-US" smtClean="0"/>
              <a:t>1907-1908</a:t>
            </a:r>
          </a:p>
          <a:p>
            <a:pPr lvl="1" eaLnBrk="1" hangingPunct="1"/>
            <a:r>
              <a:rPr lang="en-US" smtClean="0"/>
              <a:t>Japan’s government agreed to limit emigration of unskilled workers for the repeal of the San Francisco segregation order.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&amp; EFFECT EXERCISE</a:t>
            </a:r>
            <a:endParaRPr lang="en-US" dirty="0"/>
          </a:p>
        </p:txBody>
      </p:sp>
      <p:sp>
        <p:nvSpPr>
          <p:cNvPr id="3" name="Content Placeholder 2"/>
          <p:cNvSpPr>
            <a:spLocks noGrp="1"/>
          </p:cNvSpPr>
          <p:nvPr>
            <p:ph idx="1"/>
          </p:nvPr>
        </p:nvSpPr>
        <p:spPr/>
        <p:txBody>
          <a:bodyPr/>
          <a:lstStyle/>
          <a:p>
            <a:r>
              <a:rPr lang="en-US" dirty="0" smtClean="0"/>
              <a:t>Using your book (Ch. 7 Sec 1) create a cause and effect diagram for the following effects:</a:t>
            </a:r>
          </a:p>
          <a:p>
            <a:endParaRPr lang="en-US" dirty="0" smtClean="0"/>
          </a:p>
          <a:p>
            <a:pPr lvl="1"/>
            <a:r>
              <a:rPr lang="en-US" dirty="0" smtClean="0">
                <a:solidFill>
                  <a:schemeClr val="tx1"/>
                </a:solidFill>
              </a:rPr>
              <a:t>Immigrants leave their home countries</a:t>
            </a:r>
          </a:p>
          <a:p>
            <a:pPr lvl="1"/>
            <a:endParaRPr lang="en-US" dirty="0" smtClean="0">
              <a:solidFill>
                <a:schemeClr val="tx1"/>
              </a:solidFill>
            </a:endParaRPr>
          </a:p>
          <a:p>
            <a:pPr lvl="1"/>
            <a:r>
              <a:rPr lang="en-US" dirty="0" smtClean="0">
                <a:solidFill>
                  <a:schemeClr val="tx1"/>
                </a:solidFill>
              </a:rPr>
              <a:t>Immigrants face hardships in the United States</a:t>
            </a:r>
          </a:p>
          <a:p>
            <a:pPr lvl="1"/>
            <a:endParaRPr lang="en-US" dirty="0" smtClean="0">
              <a:solidFill>
                <a:schemeClr val="tx1"/>
              </a:solidFill>
            </a:endParaRPr>
          </a:p>
          <a:p>
            <a:pPr lvl="1"/>
            <a:r>
              <a:rPr lang="en-US" dirty="0" smtClean="0">
                <a:solidFill>
                  <a:schemeClr val="tx1"/>
                </a:solidFill>
              </a:rPr>
              <a:t>Some nativists want to restrict immigration</a:t>
            </a:r>
            <a:endParaRPr lang="en-US" dirty="0">
              <a:solidFill>
                <a:schemeClr val="tx1"/>
              </a:solidFill>
            </a:endParaRPr>
          </a:p>
        </p:txBody>
      </p:sp>
    </p:spTree>
    <p:extLst>
      <p:ext uri="{BB962C8B-B14F-4D97-AF65-F5344CB8AC3E}">
        <p14:creationId xmlns:p14="http://schemas.microsoft.com/office/powerpoint/2010/main" val="381072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2313940"/>
            <a:ext cx="7239000" cy="1143000"/>
          </a:xfrm>
        </p:spPr>
        <p:txBody>
          <a:bodyPr>
            <a:normAutofit fontScale="90000"/>
          </a:bodyPr>
          <a:lstStyle/>
          <a:p>
            <a:pPr eaLnBrk="1" fontAlgn="auto" hangingPunct="1">
              <a:spcAft>
                <a:spcPts val="0"/>
              </a:spcAft>
              <a:defRPr/>
            </a:pPr>
            <a:r>
              <a:rPr lang="en-US" dirty="0" smtClean="0"/>
              <a:t>The CHALLENGES OF urbanization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Setting the stage</a:t>
            </a:r>
            <a:endParaRPr lang="en-US" dirty="0"/>
          </a:p>
        </p:txBody>
      </p:sp>
      <p:sp>
        <p:nvSpPr>
          <p:cNvPr id="27650" name="Content Placeholder 2"/>
          <p:cNvSpPr>
            <a:spLocks noGrp="1"/>
          </p:cNvSpPr>
          <p:nvPr>
            <p:ph idx="1"/>
          </p:nvPr>
        </p:nvSpPr>
        <p:spPr/>
        <p:txBody>
          <a:bodyPr/>
          <a:lstStyle/>
          <a:p>
            <a:pPr eaLnBrk="1" hangingPunct="1"/>
            <a:r>
              <a:rPr lang="en-US" smtClean="0"/>
              <a:t>Making a living in the late1800s and early 1900s</a:t>
            </a:r>
          </a:p>
          <a:p>
            <a:pPr eaLnBrk="1" hangingPunct="1"/>
            <a:endParaRPr lang="en-US" smtClean="0"/>
          </a:p>
          <a:p>
            <a:pPr eaLnBrk="1" hangingPunct="1"/>
            <a:r>
              <a:rPr lang="en-US" smtClean="0"/>
              <a:t>Famines hit farmers in Europe and the United States</a:t>
            </a:r>
          </a:p>
          <a:p>
            <a:pPr eaLnBrk="1" hangingPunct="1"/>
            <a:endParaRPr lang="en-US" smtClean="0"/>
          </a:p>
          <a:p>
            <a:pPr eaLnBrk="1" hangingPunct="1"/>
            <a:r>
              <a:rPr lang="en-US" smtClean="0"/>
              <a:t>The Urban population expanded from 10 million to 54 million between 1870 and 1920</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Urban Opportunities</a:t>
            </a:r>
            <a:endParaRPr lang="en-US" dirty="0"/>
          </a:p>
        </p:txBody>
      </p:sp>
      <p:sp>
        <p:nvSpPr>
          <p:cNvPr id="28674" name="Content Placeholder 2"/>
          <p:cNvSpPr>
            <a:spLocks noGrp="1"/>
          </p:cNvSpPr>
          <p:nvPr>
            <p:ph idx="1"/>
          </p:nvPr>
        </p:nvSpPr>
        <p:spPr/>
        <p:txBody>
          <a:bodyPr/>
          <a:lstStyle/>
          <a:p>
            <a:pPr eaLnBrk="1" hangingPunct="1"/>
            <a:r>
              <a:rPr lang="en-US" smtClean="0"/>
              <a:t>The technological boom in the early 1900s contributed to the United States’ growing industrial strength</a:t>
            </a:r>
          </a:p>
          <a:p>
            <a:pPr lvl="1" eaLnBrk="1" hangingPunct="1"/>
            <a:r>
              <a:rPr lang="en-US" smtClean="0"/>
              <a:t>The result was rapid urbanization, or growth of the cities.</a:t>
            </a:r>
          </a:p>
          <a:p>
            <a:pPr lvl="1" eaLnBrk="1" hangingPunct="1"/>
            <a:r>
              <a:rPr lang="en-US" smtClean="0"/>
              <a:t>Mostly in the Northeast and Midwest</a:t>
            </a:r>
          </a:p>
          <a:p>
            <a:pPr lvl="1" eaLnBrk="1" hangingPunct="1"/>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Immigrants settle in Cities</a:t>
            </a:r>
            <a:endParaRPr lang="en-US" dirty="0"/>
          </a:p>
        </p:txBody>
      </p:sp>
      <p:sp>
        <p:nvSpPr>
          <p:cNvPr id="29698" name="Content Placeholder 2"/>
          <p:cNvSpPr>
            <a:spLocks noGrp="1"/>
          </p:cNvSpPr>
          <p:nvPr>
            <p:ph idx="1"/>
          </p:nvPr>
        </p:nvSpPr>
        <p:spPr/>
        <p:txBody>
          <a:bodyPr/>
          <a:lstStyle/>
          <a:p>
            <a:pPr eaLnBrk="1" hangingPunct="1"/>
            <a:r>
              <a:rPr lang="en-US" smtClean="0"/>
              <a:t>Most of the immigrants during the late 19</a:t>
            </a:r>
            <a:r>
              <a:rPr lang="en-US" baseline="30000" smtClean="0"/>
              <a:t>th</a:t>
            </a:r>
            <a:r>
              <a:rPr lang="en-US" smtClean="0"/>
              <a:t> century became city-dwellers.</a:t>
            </a:r>
          </a:p>
          <a:p>
            <a:pPr eaLnBrk="1" hangingPunct="1"/>
            <a:endParaRPr lang="en-US" smtClean="0"/>
          </a:p>
          <a:p>
            <a:pPr eaLnBrk="1" hangingPunct="1"/>
            <a:r>
              <a:rPr lang="en-US" smtClean="0"/>
              <a:t>Reasons</a:t>
            </a:r>
          </a:p>
          <a:p>
            <a:pPr lvl="1" eaLnBrk="1" hangingPunct="1"/>
            <a:r>
              <a:rPr lang="en-US" smtClean="0"/>
              <a:t>Cities were the cheapest places to live</a:t>
            </a:r>
          </a:p>
          <a:p>
            <a:pPr lvl="1" eaLnBrk="1" hangingPunct="1"/>
            <a:r>
              <a:rPr lang="en-US" smtClean="0"/>
              <a:t>Cities offered factory jobs to unskilled workers</a:t>
            </a:r>
          </a:p>
          <a:p>
            <a:pPr lvl="1" eaLnBrk="1" hangingPunct="1"/>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Americanization Movement</a:t>
            </a:r>
            <a:endParaRPr lang="en-US" dirty="0"/>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Font typeface="Wingdings 2"/>
              <a:buChar char=""/>
              <a:defRPr/>
            </a:pPr>
            <a:r>
              <a:rPr lang="en-US" dirty="0" smtClean="0"/>
              <a:t>Americanization</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Designed to help immigrant assimilate to the culture of the United States</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Provided immigrants with the necessary skills to live in America</a:t>
            </a:r>
          </a:p>
          <a:p>
            <a:pPr marL="758952" lvl="2" eaLnBrk="1" fontAlgn="auto" hangingPunct="1">
              <a:spcAft>
                <a:spcPts val="0"/>
              </a:spcAft>
              <a:buClr>
                <a:schemeClr val="accent4"/>
              </a:buClr>
              <a:buFont typeface="Wingdings"/>
              <a:buChar char=""/>
              <a:defRPr/>
            </a:pPr>
            <a:r>
              <a:rPr lang="en-US" dirty="0" smtClean="0"/>
              <a:t>English literacy</a:t>
            </a:r>
          </a:p>
          <a:p>
            <a:pPr marL="758952" lvl="2" eaLnBrk="1" fontAlgn="auto" hangingPunct="1">
              <a:spcAft>
                <a:spcPts val="0"/>
              </a:spcAft>
              <a:buClr>
                <a:schemeClr val="accent4"/>
              </a:buClr>
              <a:buFont typeface="Wingdings"/>
              <a:buChar char=""/>
              <a:defRPr/>
            </a:pPr>
            <a:r>
              <a:rPr lang="en-US" dirty="0" smtClean="0"/>
              <a:t>American History</a:t>
            </a:r>
          </a:p>
          <a:p>
            <a:pPr marL="758952" lvl="2" eaLnBrk="1" fontAlgn="auto" hangingPunct="1">
              <a:spcAft>
                <a:spcPts val="0"/>
              </a:spcAft>
              <a:buClr>
                <a:schemeClr val="accent4"/>
              </a:buClr>
              <a:buFont typeface="Wingdings"/>
              <a:buChar char=""/>
              <a:defRPr/>
            </a:pPr>
            <a:r>
              <a:rPr lang="en-US" dirty="0" smtClean="0"/>
              <a:t>American Government</a:t>
            </a:r>
          </a:p>
          <a:p>
            <a:pPr marL="274320" indent="-274320" eaLnBrk="1" fontAlgn="auto" hangingPunct="1">
              <a:spcAft>
                <a:spcPts val="0"/>
              </a:spcAft>
              <a:buFont typeface="Wingdings 2"/>
              <a:buChar char=""/>
              <a:defRPr/>
            </a:pPr>
            <a:r>
              <a:rPr lang="en-US" dirty="0" smtClean="0"/>
              <a:t>Despite this movement many immigrants did not want to give up their customs</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Immigrants began to flock to neighborhoods where they could speak their own language and practice their own customs.</a:t>
            </a:r>
          </a:p>
          <a:p>
            <a:pPr marL="521208" lvl="1" eaLnBrk="1" fontAlgn="auto" hangingPunct="1">
              <a:spcAft>
                <a:spcPts val="0"/>
              </a:spcAft>
              <a:buClr>
                <a:schemeClr val="accent4"/>
              </a:buClr>
              <a:buFont typeface="Wingdings 2"/>
              <a:buChar char=""/>
              <a:defRPr/>
            </a:pPr>
            <a:endParaRPr lang="en-US" dirty="0">
              <a:solidFill>
                <a:schemeClr val="tx1">
                  <a:tint val="85000"/>
                </a:schemeClr>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Europeans</a:t>
            </a:r>
            <a:endParaRPr lang="en-US" dirty="0"/>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Font typeface="Wingdings 2"/>
              <a:buChar char=""/>
              <a:defRPr/>
            </a:pPr>
            <a:r>
              <a:rPr lang="en-US" dirty="0" smtClean="0"/>
              <a:t>1870-1920</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20,000,000 Europeans came to America</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Came to New York</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Reasons for coming to America:</a:t>
            </a:r>
          </a:p>
          <a:p>
            <a:pPr marL="971550" lvl="1" indent="-514350" eaLnBrk="1" fontAlgn="auto" hangingPunct="1">
              <a:spcAft>
                <a:spcPts val="0"/>
              </a:spcAft>
              <a:buClr>
                <a:schemeClr val="accent4"/>
              </a:buClr>
              <a:buFont typeface="+mj-lt"/>
              <a:buAutoNum type="arabicPeriod"/>
              <a:defRPr/>
            </a:pPr>
            <a:r>
              <a:rPr lang="en-US" dirty="0" smtClean="0">
                <a:solidFill>
                  <a:schemeClr val="tx1">
                    <a:tint val="85000"/>
                  </a:schemeClr>
                </a:solidFill>
              </a:rPr>
              <a:t>Famine</a:t>
            </a:r>
          </a:p>
          <a:p>
            <a:pPr marL="971550" lvl="1" indent="-514350" eaLnBrk="1" fontAlgn="auto" hangingPunct="1">
              <a:spcAft>
                <a:spcPts val="0"/>
              </a:spcAft>
              <a:buClr>
                <a:schemeClr val="accent4"/>
              </a:buClr>
              <a:buFont typeface="+mj-lt"/>
              <a:buAutoNum type="arabicPeriod"/>
              <a:defRPr/>
            </a:pPr>
            <a:r>
              <a:rPr lang="en-US" dirty="0" smtClean="0">
                <a:solidFill>
                  <a:schemeClr val="tx1">
                    <a:tint val="85000"/>
                  </a:schemeClr>
                </a:solidFill>
              </a:rPr>
              <a:t>Land Shortages</a:t>
            </a:r>
          </a:p>
          <a:p>
            <a:pPr marL="971550" lvl="1" indent="-514350" eaLnBrk="1" fontAlgn="auto" hangingPunct="1">
              <a:spcAft>
                <a:spcPts val="0"/>
              </a:spcAft>
              <a:buClr>
                <a:schemeClr val="accent4"/>
              </a:buClr>
              <a:buFont typeface="+mj-lt"/>
              <a:buAutoNum type="arabicPeriod"/>
              <a:defRPr/>
            </a:pPr>
            <a:r>
              <a:rPr lang="en-US" dirty="0" smtClean="0">
                <a:solidFill>
                  <a:schemeClr val="tx1">
                    <a:tint val="85000"/>
                  </a:schemeClr>
                </a:solidFill>
              </a:rPr>
              <a:t>Religious and Political persecution</a:t>
            </a:r>
          </a:p>
          <a:p>
            <a:pPr marL="971550" lvl="1" indent="-514350" eaLnBrk="1" fontAlgn="auto" hangingPunct="1">
              <a:spcAft>
                <a:spcPts val="0"/>
              </a:spcAft>
              <a:buClr>
                <a:schemeClr val="accent4"/>
              </a:buClr>
              <a:buFont typeface="+mj-lt"/>
              <a:buAutoNum type="arabicPeriod"/>
              <a:defRPr/>
            </a:pPr>
            <a:endParaRPr lang="en-US" dirty="0" smtClean="0">
              <a:solidFill>
                <a:schemeClr val="tx1">
                  <a:tint val="85000"/>
                </a:schemeClr>
              </a:solidFill>
            </a:endParaRPr>
          </a:p>
          <a:p>
            <a:pPr marL="571500" indent="-514350" eaLnBrk="1" fontAlgn="auto" hangingPunct="1">
              <a:spcAft>
                <a:spcPts val="0"/>
              </a:spcAft>
              <a:buFont typeface="Wingdings 2"/>
              <a:buChar char=""/>
              <a:defRPr/>
            </a:pPr>
            <a:r>
              <a:rPr lang="en-US" b="1" dirty="0" smtClean="0"/>
              <a:t>Birds of passage- </a:t>
            </a:r>
            <a:r>
              <a:rPr lang="en-US" dirty="0" smtClean="0"/>
              <a:t>planned to come to America to make some money and then return to their homelands.</a:t>
            </a:r>
            <a:endParaRPr lang="en-US" b="1" dirty="0" smtClean="0"/>
          </a:p>
          <a:p>
            <a:pPr marL="758952" lvl="2" eaLnBrk="1" fontAlgn="auto" hangingPunct="1">
              <a:spcAft>
                <a:spcPts val="0"/>
              </a:spcAft>
              <a:buClr>
                <a:schemeClr val="accent4"/>
              </a:buClr>
              <a:buFont typeface="Wingdings"/>
              <a:buChar char=""/>
              <a:defRPr/>
            </a:pPr>
            <a:endParaRPr lang="en-US" dirty="0" smtClean="0"/>
          </a:p>
          <a:p>
            <a:pPr marL="758952" lvl="2" eaLnBrk="1" fontAlgn="auto" hangingPunct="1">
              <a:spcAft>
                <a:spcPts val="0"/>
              </a:spcAft>
              <a:buClr>
                <a:schemeClr val="accent4"/>
              </a:buClr>
              <a:buFont typeface="Wingdings"/>
              <a:buChar char=""/>
              <a:defRPr/>
            </a:pPr>
            <a:endParaRPr lang="en-US" dirty="0" smtClean="0"/>
          </a:p>
          <a:p>
            <a:pPr marL="758952" lvl="2" eaLnBrk="1" fontAlgn="auto" hangingPunct="1">
              <a:spcAft>
                <a:spcPts val="0"/>
              </a:spcAft>
              <a:buClr>
                <a:schemeClr val="accent4"/>
              </a:buClr>
              <a:buFont typeface="Wingdings"/>
              <a:buChar cha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smtClean="0"/>
              <a:t>Migration from country to City</a:t>
            </a:r>
            <a:endParaRPr lang="en-US" dirty="0"/>
          </a:p>
        </p:txBody>
      </p:sp>
      <p:sp>
        <p:nvSpPr>
          <p:cNvPr id="31746" name="Content Placeholder 2"/>
          <p:cNvSpPr>
            <a:spLocks noGrp="1"/>
          </p:cNvSpPr>
          <p:nvPr>
            <p:ph idx="1"/>
          </p:nvPr>
        </p:nvSpPr>
        <p:spPr/>
        <p:txBody>
          <a:bodyPr/>
          <a:lstStyle/>
          <a:p>
            <a:pPr eaLnBrk="1" hangingPunct="1"/>
            <a:r>
              <a:rPr lang="en-US" smtClean="0"/>
              <a:t>New farming inventions of the time period began to cost many African Americans their jobs.</a:t>
            </a:r>
          </a:p>
          <a:p>
            <a:pPr lvl="1" eaLnBrk="1" hangingPunct="1"/>
            <a:r>
              <a:rPr lang="en-US" smtClean="0"/>
              <a:t>Many of them began to move to Chicago and Detroit to escape racial violence</a:t>
            </a:r>
          </a:p>
          <a:p>
            <a:pPr lvl="1" eaLnBrk="1" hangingPunct="1"/>
            <a:r>
              <a:rPr lang="en-US" smtClean="0"/>
              <a:t>Segregation and discrimination still existed even in northern cities</a:t>
            </a:r>
          </a:p>
          <a:p>
            <a:pPr lvl="1" eaLnBrk="1" hangingPunct="1"/>
            <a:r>
              <a:rPr lang="en-US" smtClean="0"/>
              <a:t>Job competition between black and white immigrants caused even further racial tension.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69" name="Text Box 4"/>
          <p:cNvSpPr txBox="1">
            <a:spLocks noChangeArrowheads="1"/>
          </p:cNvSpPr>
          <p:nvPr/>
        </p:nvSpPr>
        <p:spPr bwMode="auto">
          <a:xfrm>
            <a:off x="533400" y="1905000"/>
            <a:ext cx="7315200" cy="2378075"/>
          </a:xfrm>
          <a:prstGeom prst="rect">
            <a:avLst/>
          </a:prstGeom>
          <a:noFill/>
          <a:ln w="9525">
            <a:noFill/>
            <a:miter lim="800000"/>
            <a:headEnd/>
            <a:tailEnd/>
          </a:ln>
        </p:spPr>
        <p:txBody>
          <a:bodyPr>
            <a:spAutoFit/>
          </a:bodyPr>
          <a:lstStyle/>
          <a:p>
            <a:pPr algn="ctr">
              <a:spcBef>
                <a:spcPct val="50000"/>
              </a:spcBef>
            </a:pPr>
            <a:r>
              <a:rPr lang="en-US" sz="15000">
                <a:solidFill>
                  <a:schemeClr val="tx2"/>
                </a:solidFill>
              </a:rPr>
              <a:t>ENDEX</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20040"/>
            <a:ext cx="7239000" cy="1143000"/>
          </a:xfrm>
        </p:spPr>
        <p:txBody>
          <a:bodyPr/>
          <a:lstStyle/>
          <a:p>
            <a:pPr eaLnBrk="1" fontAlgn="auto" hangingPunct="1">
              <a:spcAft>
                <a:spcPts val="0"/>
              </a:spcAft>
              <a:defRPr/>
            </a:pPr>
            <a:r>
              <a:rPr lang="en-US" dirty="0" smtClean="0"/>
              <a:t>Urban Problems</a:t>
            </a:r>
            <a:endParaRPr lang="en-US" dirty="0"/>
          </a:p>
        </p:txBody>
      </p:sp>
      <p:sp>
        <p:nvSpPr>
          <p:cNvPr id="33794" name="Content Placeholder 2"/>
          <p:cNvSpPr>
            <a:spLocks noGrp="1"/>
          </p:cNvSpPr>
          <p:nvPr>
            <p:ph idx="4294967295"/>
          </p:nvPr>
        </p:nvSpPr>
        <p:spPr/>
        <p:txBody>
          <a:bodyPr/>
          <a:lstStyle/>
          <a:p>
            <a:pPr eaLnBrk="1" hangingPunct="1"/>
            <a:r>
              <a:rPr lang="en-US" smtClean="0"/>
              <a:t>Housing</a:t>
            </a:r>
          </a:p>
          <a:p>
            <a:pPr lvl="1" eaLnBrk="1" hangingPunct="1"/>
            <a:r>
              <a:rPr lang="en-US" b="1" smtClean="0"/>
              <a:t>Row Houses- </a:t>
            </a:r>
            <a:r>
              <a:rPr lang="en-US" smtClean="0"/>
              <a:t>Single family housing that shared walls with similar houses</a:t>
            </a:r>
          </a:p>
          <a:p>
            <a:pPr lvl="1" eaLnBrk="1" hangingPunct="1"/>
            <a:r>
              <a:rPr lang="en-US" smtClean="0"/>
              <a:t>Eventually these families moved out of the city and immigrants took over the row houses, often cramming 2-3 families in a single family house.</a:t>
            </a:r>
          </a:p>
          <a:p>
            <a:pPr lvl="2" eaLnBrk="1" hangingPunct="1"/>
            <a:r>
              <a:rPr lang="en-US" smtClean="0"/>
              <a:t>These multi-family dwellings were known as </a:t>
            </a:r>
            <a:r>
              <a:rPr lang="en-US" b="1" smtClean="0"/>
              <a:t>tenements</a:t>
            </a:r>
          </a:p>
          <a:p>
            <a:pPr lvl="2" eaLnBrk="1" hangingPunct="1"/>
            <a:endParaRPr lang="en-US" smtClean="0"/>
          </a:p>
          <a:p>
            <a:pPr lvl="2" eaLnBrk="1" hangingPunct="1"/>
            <a:endParaRPr lang="en-US" smtClean="0"/>
          </a:p>
          <a:p>
            <a:pPr lvl="2" eaLnBrk="1" hangingPunct="1"/>
            <a:endParaRPr lang="en-US" smtClean="0"/>
          </a:p>
          <a:p>
            <a:pPr lvl="1"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Transportation and Water</a:t>
            </a:r>
            <a:endParaRPr lang="en-US" dirty="0"/>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Font typeface="Wingdings 2"/>
              <a:buChar char=""/>
              <a:defRPr/>
            </a:pPr>
            <a:r>
              <a:rPr lang="en-US" dirty="0" smtClean="0"/>
              <a:t>Mass Transit</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Transportation design to move mass amounts of people from one place to another</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Enable workers to get to jobs more easily</a:t>
            </a:r>
          </a:p>
          <a:p>
            <a:pPr marL="758952" lvl="2" eaLnBrk="1" fontAlgn="auto" hangingPunct="1">
              <a:spcAft>
                <a:spcPts val="0"/>
              </a:spcAft>
              <a:buClr>
                <a:schemeClr val="accent4"/>
              </a:buClr>
              <a:buFont typeface="Wingdings"/>
              <a:buChar char=""/>
              <a:defRPr/>
            </a:pPr>
            <a:r>
              <a:rPr lang="en-US" dirty="0" smtClean="0"/>
              <a:t>Street cars in San Francisco</a:t>
            </a:r>
          </a:p>
          <a:p>
            <a:pPr marL="758952" lvl="2" eaLnBrk="1" fontAlgn="auto" hangingPunct="1">
              <a:spcAft>
                <a:spcPts val="0"/>
              </a:spcAft>
              <a:buClr>
                <a:schemeClr val="accent4"/>
              </a:buClr>
              <a:buFont typeface="Wingdings"/>
              <a:buChar char=""/>
              <a:defRPr/>
            </a:pPr>
            <a:r>
              <a:rPr lang="en-US" dirty="0" smtClean="0"/>
              <a:t>Electric Subways in New York and Boston</a:t>
            </a:r>
          </a:p>
          <a:p>
            <a:pPr marL="758952" lvl="2" eaLnBrk="1" fontAlgn="auto" hangingPunct="1">
              <a:spcAft>
                <a:spcPts val="0"/>
              </a:spcAft>
              <a:buClr>
                <a:schemeClr val="accent4"/>
              </a:buClr>
              <a:buFont typeface="Wingdings"/>
              <a:buChar char=""/>
              <a:defRPr/>
            </a:pPr>
            <a:endParaRPr lang="en-US" dirty="0" smtClean="0"/>
          </a:p>
          <a:p>
            <a:pPr marL="274320" indent="-274320" eaLnBrk="1" fontAlgn="auto" hangingPunct="1">
              <a:spcAft>
                <a:spcPts val="0"/>
              </a:spcAft>
              <a:buFont typeface="Wingdings 2"/>
              <a:buChar char=""/>
              <a:defRPr/>
            </a:pPr>
            <a:r>
              <a:rPr lang="en-US" dirty="0" smtClean="0"/>
              <a:t>Water</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Supplying safe drinking water was also a challenge</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Public waterworks were in high demand</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Most places did not have indoor plumbing</a:t>
            </a:r>
          </a:p>
          <a:p>
            <a:pPr marL="758952" lvl="2" eaLnBrk="1" fontAlgn="auto" hangingPunct="1">
              <a:spcAft>
                <a:spcPts val="0"/>
              </a:spcAft>
              <a:buClr>
                <a:schemeClr val="accent4"/>
              </a:buClr>
              <a:buFont typeface="Wingdings"/>
              <a:buChar char=""/>
              <a:defRPr/>
            </a:pPr>
            <a:r>
              <a:rPr lang="en-US" dirty="0" smtClean="0"/>
              <a:t>Resulted in disease such as typhoid fever and cholera </a:t>
            </a:r>
          </a:p>
          <a:p>
            <a:pPr marL="758952" lvl="2" eaLnBrk="1" fontAlgn="auto" hangingPunct="1">
              <a:spcAft>
                <a:spcPts val="0"/>
              </a:spcAft>
              <a:buClr>
                <a:schemeClr val="accent4"/>
              </a:buClr>
              <a:buFont typeface="Wingdings"/>
              <a:buChar cha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Sanitation</a:t>
            </a:r>
            <a:endParaRPr lang="en-US" dirty="0"/>
          </a:p>
        </p:txBody>
      </p:sp>
      <p:sp>
        <p:nvSpPr>
          <p:cNvPr id="35842" name="Content Placeholder 2"/>
          <p:cNvSpPr>
            <a:spLocks noGrp="1"/>
          </p:cNvSpPr>
          <p:nvPr>
            <p:ph idx="1"/>
          </p:nvPr>
        </p:nvSpPr>
        <p:spPr/>
        <p:txBody>
          <a:bodyPr/>
          <a:lstStyle/>
          <a:p>
            <a:pPr eaLnBrk="1" hangingPunct="1"/>
            <a:r>
              <a:rPr lang="en-US" smtClean="0"/>
              <a:t>As cities grew so did the need for sanitization</a:t>
            </a:r>
          </a:p>
          <a:p>
            <a:pPr lvl="1" eaLnBrk="1" hangingPunct="1"/>
            <a:r>
              <a:rPr lang="en-US" smtClean="0"/>
              <a:t>Horse Manure piled up on the street</a:t>
            </a:r>
          </a:p>
          <a:p>
            <a:pPr lvl="1" eaLnBrk="1" hangingPunct="1"/>
            <a:r>
              <a:rPr lang="en-US" smtClean="0"/>
              <a:t>Sewage flowed in the gutters</a:t>
            </a:r>
          </a:p>
          <a:p>
            <a:pPr lvl="1" eaLnBrk="1" hangingPunct="1"/>
            <a:r>
              <a:rPr lang="en-US" smtClean="0"/>
              <a:t>Factories spewed smoke into the air</a:t>
            </a:r>
          </a:p>
          <a:p>
            <a:pPr lvl="1" eaLnBrk="1" hangingPunct="1"/>
            <a:r>
              <a:rPr lang="en-US" smtClean="0"/>
              <a:t>People dumped trash in the streets</a:t>
            </a:r>
          </a:p>
          <a:p>
            <a:pPr lvl="1" eaLnBrk="1" hangingPunct="1"/>
            <a:endParaRPr lang="en-US" smtClean="0"/>
          </a:p>
          <a:p>
            <a:pPr eaLnBrk="1" hangingPunct="1"/>
            <a:r>
              <a:rPr lang="en-US" smtClean="0"/>
              <a:t>By the 1900s many cities developed sewage lines and sanitation lines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Crime</a:t>
            </a:r>
            <a:endParaRPr lang="en-US" dirty="0"/>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Font typeface="Wingdings 2"/>
              <a:buChar char=""/>
              <a:defRPr/>
            </a:pPr>
            <a:r>
              <a:rPr lang="en-US" dirty="0" smtClean="0"/>
              <a:t>As the population of cities increased so did crime</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Pick-pockets and thieves flourished</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Cities organized full-time police staffs to cut down on crime…</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…It did not help much</a:t>
            </a:r>
          </a:p>
          <a:p>
            <a:pPr marL="521208" lvl="1" eaLnBrk="1" fontAlgn="auto" hangingPunct="1">
              <a:spcAft>
                <a:spcPts val="0"/>
              </a:spcAft>
              <a:buClr>
                <a:schemeClr val="accent4"/>
              </a:buClr>
              <a:buFont typeface="Wingdings 2"/>
              <a:buChar char=""/>
              <a:defRPr/>
            </a:pPr>
            <a:endParaRPr lang="en-US" dirty="0" smtClean="0">
              <a:solidFill>
                <a:schemeClr val="tx1">
                  <a:tint val="85000"/>
                </a:schemeClr>
              </a:solidFill>
            </a:endParaRPr>
          </a:p>
          <a:p>
            <a:pPr marL="274320" indent="-274320" eaLnBrk="1" fontAlgn="auto" hangingPunct="1">
              <a:spcAft>
                <a:spcPts val="0"/>
              </a:spcAft>
              <a:buFont typeface="Wingdings 2"/>
              <a:buChar char=""/>
              <a:defRPr/>
            </a:pPr>
            <a:r>
              <a:rPr lang="en-US" dirty="0" smtClean="0"/>
              <a:t>Fires</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1870-1880</a:t>
            </a:r>
          </a:p>
          <a:p>
            <a:pPr marL="758952" lvl="2" eaLnBrk="1" fontAlgn="auto" hangingPunct="1">
              <a:spcAft>
                <a:spcPts val="0"/>
              </a:spcAft>
              <a:buClr>
                <a:schemeClr val="accent4"/>
              </a:buClr>
              <a:buFont typeface="Wingdings"/>
              <a:buChar char=""/>
              <a:defRPr/>
            </a:pPr>
            <a:r>
              <a:rPr lang="en-US" dirty="0" smtClean="0"/>
              <a:t>Almost every major American City suffered a big fire during this time</a:t>
            </a:r>
          </a:p>
          <a:p>
            <a:pPr marL="758952" lvl="2" eaLnBrk="1" fontAlgn="auto" hangingPunct="1">
              <a:spcAft>
                <a:spcPts val="0"/>
              </a:spcAft>
              <a:buClr>
                <a:schemeClr val="accent4"/>
              </a:buClr>
              <a:buFont typeface="Wingdings"/>
              <a:buChar char=""/>
              <a:defRPr/>
            </a:pPr>
            <a:r>
              <a:rPr lang="en-US" dirty="0" smtClean="0"/>
              <a:t>The lack of water hurt the firemen trying to fight the blazes.</a:t>
            </a:r>
          </a:p>
          <a:p>
            <a:pPr marL="758952" lvl="2" eaLnBrk="1" fontAlgn="auto" hangingPunct="1">
              <a:spcAft>
                <a:spcPts val="0"/>
              </a:spcAft>
              <a:buClr>
                <a:schemeClr val="accent4"/>
              </a:buClr>
              <a:buFont typeface="Wingdings"/>
              <a:buChar char=""/>
              <a:defRPr/>
            </a:pPr>
            <a:r>
              <a:rPr lang="en-US" dirty="0" smtClean="0"/>
              <a:t>Most Firemen were volunteers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smtClean="0"/>
              <a:t>The Settlement House Movement</a:t>
            </a:r>
            <a:endParaRPr lang="en-US" dirty="0"/>
          </a:p>
        </p:txBody>
      </p:sp>
      <p:sp>
        <p:nvSpPr>
          <p:cNvPr id="37890" name="Content Placeholder 2"/>
          <p:cNvSpPr>
            <a:spLocks noGrp="1"/>
          </p:cNvSpPr>
          <p:nvPr>
            <p:ph idx="1"/>
          </p:nvPr>
        </p:nvSpPr>
        <p:spPr/>
        <p:txBody>
          <a:bodyPr/>
          <a:lstStyle/>
          <a:p>
            <a:pPr eaLnBrk="1" hangingPunct="1"/>
            <a:r>
              <a:rPr lang="en-US" smtClean="0"/>
              <a:t>Social Gospel Movement</a:t>
            </a:r>
          </a:p>
          <a:p>
            <a:pPr lvl="1" eaLnBrk="1" hangingPunct="1"/>
            <a:r>
              <a:rPr lang="en-US" smtClean="0"/>
              <a:t>Preached salvation through service to the poor</a:t>
            </a:r>
          </a:p>
          <a:p>
            <a:pPr lvl="1" eaLnBrk="1" hangingPunct="1"/>
            <a:r>
              <a:rPr lang="en-US" smtClean="0"/>
              <a:t>Inspired by this message, many people called for the helping of the poor</a:t>
            </a:r>
          </a:p>
          <a:p>
            <a:pPr lvl="1" eaLnBrk="1" hangingPunct="1"/>
            <a:r>
              <a:rPr lang="en-US" smtClean="0"/>
              <a:t>The establishment of </a:t>
            </a:r>
            <a:r>
              <a:rPr lang="en-US" b="1" smtClean="0"/>
              <a:t>Settlement Houses </a:t>
            </a:r>
            <a:r>
              <a:rPr lang="en-US" smtClean="0"/>
              <a:t>begins</a:t>
            </a:r>
          </a:p>
          <a:p>
            <a:pPr lvl="2" eaLnBrk="1" hangingPunct="1"/>
            <a:r>
              <a:rPr lang="en-US" smtClean="0"/>
              <a:t>Provided assistance in slum neighborhoods</a:t>
            </a:r>
          </a:p>
          <a:p>
            <a:pPr lvl="2" eaLnBrk="1" hangingPunct="1"/>
            <a:r>
              <a:rPr lang="en-US" smtClean="0"/>
              <a:t>Run largely by middle class, college educated women</a:t>
            </a:r>
          </a:p>
          <a:p>
            <a:pPr lvl="2" eaLnBrk="1" hangingPunct="1"/>
            <a:r>
              <a:rPr lang="en-US" smtClean="0"/>
              <a:t>Provided social and cultural education for poor people</a:t>
            </a:r>
          </a:p>
          <a:p>
            <a:pPr lvl="2" eaLnBrk="1" hangingPunct="1"/>
            <a:endParaRPr lang="en-US" smtClean="0"/>
          </a:p>
          <a:p>
            <a:pPr lvl="2" eaLnBrk="1" hangingPunct="1"/>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3" name="Rectangle 2"/>
          <p:cNvSpPr>
            <a:spLocks noGrp="1"/>
          </p:cNvSpPr>
          <p:nvPr>
            <p:ph type="title"/>
          </p:nvPr>
        </p:nvSpPr>
        <p:spPr bwMode="auto"/>
        <p:txBody>
          <a:bodyPr wrap="square" numCol="1" compatLnSpc="1">
            <a:prstTxWarp prst="textNoShape">
              <a:avLst/>
            </a:prstTxWarp>
            <a:normAutofit fontScale="90000"/>
          </a:bodyPr>
          <a:lstStyle/>
          <a:p>
            <a:pPr algn="ctr"/>
            <a:r>
              <a:rPr lang="en-US" sz="8800" cap="none" smtClean="0">
                <a:ln>
                  <a:noFill/>
                </a:ln>
                <a:solidFill>
                  <a:schemeClr val="tx1"/>
                </a:solidFill>
              </a:rPr>
              <a:t>WTL</a:t>
            </a:r>
          </a:p>
        </p:txBody>
      </p:sp>
      <p:sp>
        <p:nvSpPr>
          <p:cNvPr id="38914" name="Text Box 4"/>
          <p:cNvSpPr txBox="1">
            <a:spLocks noChangeArrowheads="1"/>
          </p:cNvSpPr>
          <p:nvPr/>
        </p:nvSpPr>
        <p:spPr bwMode="auto">
          <a:xfrm>
            <a:off x="609600" y="2209800"/>
            <a:ext cx="7239000" cy="3140075"/>
          </a:xfrm>
          <a:prstGeom prst="rect">
            <a:avLst/>
          </a:prstGeom>
          <a:noFill/>
          <a:ln w="9525">
            <a:noFill/>
            <a:miter lim="800000"/>
            <a:headEnd/>
            <a:tailEnd/>
          </a:ln>
        </p:spPr>
        <p:txBody>
          <a:bodyPr>
            <a:spAutoFit/>
          </a:bodyPr>
          <a:lstStyle/>
          <a:p>
            <a:pPr>
              <a:spcBef>
                <a:spcPct val="50000"/>
              </a:spcBef>
            </a:pPr>
            <a:r>
              <a:rPr lang="en-US" sz="4000"/>
              <a:t>What are the negative effects of a corrupt government?  What is the best way to avoid this type of government in a free society like the USA.</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9203"/>
            <a:ext cx="7239000" cy="1142999"/>
          </a:xfrm>
        </p:spPr>
        <p:txBody>
          <a:bodyPr/>
          <a:lstStyle/>
          <a:p>
            <a:pPr eaLnBrk="1" fontAlgn="auto" hangingPunct="1">
              <a:spcAft>
                <a:spcPts val="0"/>
              </a:spcAft>
              <a:defRPr/>
            </a:pPr>
            <a:r>
              <a:rPr lang="en-US" dirty="0" smtClean="0"/>
              <a:t>Politics in the Gilded Age</a:t>
            </a:r>
            <a:endParaRPr lang="en-US" dirty="0"/>
          </a:p>
        </p:txBody>
      </p:sp>
      <p:sp>
        <p:nvSpPr>
          <p:cNvPr id="39938" name="Content Placeholder 2"/>
          <p:cNvSpPr>
            <a:spLocks noGrp="1"/>
          </p:cNvSpPr>
          <p:nvPr>
            <p:ph idx="1"/>
          </p:nvPr>
        </p:nvSpPr>
        <p:spPr/>
        <p:txBody>
          <a:bodyPr/>
          <a:lstStyle/>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Setting the Stage</a:t>
            </a:r>
            <a:endParaRPr lang="en-US" dirty="0"/>
          </a:p>
        </p:txBody>
      </p:sp>
      <p:sp>
        <p:nvSpPr>
          <p:cNvPr id="40962" name="Content Placeholder 2"/>
          <p:cNvSpPr>
            <a:spLocks noGrp="1"/>
          </p:cNvSpPr>
          <p:nvPr>
            <p:ph idx="1"/>
          </p:nvPr>
        </p:nvSpPr>
        <p:spPr/>
        <p:txBody>
          <a:bodyPr/>
          <a:lstStyle/>
          <a:p>
            <a:pPr eaLnBrk="1" hangingPunct="1"/>
            <a:r>
              <a:rPr lang="en-US" smtClean="0"/>
              <a:t>Late 19</a:t>
            </a:r>
            <a:r>
              <a:rPr lang="en-US" baseline="30000" smtClean="0"/>
              <a:t>th</a:t>
            </a:r>
            <a:r>
              <a:rPr lang="en-US" smtClean="0"/>
              <a:t> century</a:t>
            </a:r>
          </a:p>
          <a:p>
            <a:pPr lvl="1" eaLnBrk="1" hangingPunct="1"/>
            <a:r>
              <a:rPr lang="en-US" smtClean="0"/>
              <a:t>Cities are growing rapidly</a:t>
            </a:r>
          </a:p>
          <a:p>
            <a:pPr lvl="1" eaLnBrk="1" hangingPunct="1"/>
            <a:r>
              <a:rPr lang="en-US" smtClean="0"/>
              <a:t>Social Darwinism was at its peak</a:t>
            </a:r>
          </a:p>
          <a:p>
            <a:pPr lvl="1" eaLnBrk="1" hangingPunct="1"/>
            <a:r>
              <a:rPr lang="en-US" smtClean="0"/>
              <a:t>The government was inefficient</a:t>
            </a:r>
          </a:p>
          <a:p>
            <a:pPr lvl="1" eaLnBrk="1" hangingPunct="1"/>
            <a:r>
              <a:rPr lang="en-US" smtClean="0"/>
              <a:t>The people were receptive to a new form of politics.</a:t>
            </a:r>
          </a:p>
          <a:p>
            <a:pPr lvl="1" eaLnBrk="1" hangingPunct="1"/>
            <a:endParaRPr lang="en-US" smtClean="0"/>
          </a:p>
          <a:p>
            <a:pPr lvl="1" eaLnBrk="1" hangingPunct="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Chinese and Japanese</a:t>
            </a:r>
            <a:endParaRPr lang="en-US" dirty="0"/>
          </a:p>
        </p:txBody>
      </p:sp>
      <p:sp>
        <p:nvSpPr>
          <p:cNvPr id="15362" name="Content Placeholder 2"/>
          <p:cNvSpPr>
            <a:spLocks noGrp="1"/>
          </p:cNvSpPr>
          <p:nvPr>
            <p:ph idx="1"/>
          </p:nvPr>
        </p:nvSpPr>
        <p:spPr/>
        <p:txBody>
          <a:bodyPr/>
          <a:lstStyle/>
          <a:p>
            <a:pPr eaLnBrk="1" hangingPunct="1"/>
            <a:r>
              <a:rPr lang="en-US" smtClean="0"/>
              <a:t>1851-1883</a:t>
            </a:r>
          </a:p>
          <a:p>
            <a:pPr lvl="1" eaLnBrk="1" hangingPunct="1"/>
            <a:r>
              <a:rPr lang="en-US" smtClean="0"/>
              <a:t>500,000 Asian immigrants came to California</a:t>
            </a:r>
          </a:p>
          <a:p>
            <a:pPr lvl="1" eaLnBrk="1" hangingPunct="1"/>
            <a:r>
              <a:rPr lang="en-US" smtClean="0"/>
              <a:t>Many came to try to find gold</a:t>
            </a:r>
          </a:p>
          <a:p>
            <a:pPr lvl="1" eaLnBrk="1" hangingPunct="1"/>
            <a:r>
              <a:rPr lang="en-US" smtClean="0"/>
              <a:t>Many helped with the railroads</a:t>
            </a:r>
          </a:p>
          <a:p>
            <a:pPr lvl="1" eaLnBrk="1" hangingPunct="1"/>
            <a:endParaRPr lang="en-US" smtClean="0"/>
          </a:p>
          <a:p>
            <a:pPr eaLnBrk="1" hangingPunct="1"/>
            <a:r>
              <a:rPr lang="en-US" smtClean="0"/>
              <a:t>The Japanese flooded America with the annexation of Hawaii in 1898</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The Political Machine</a:t>
            </a:r>
            <a:endParaRPr lang="en-US" dirty="0"/>
          </a:p>
        </p:txBody>
      </p:sp>
      <p:sp>
        <p:nvSpPr>
          <p:cNvPr id="41986" name="Content Placeholder 2"/>
          <p:cNvSpPr>
            <a:spLocks noGrp="1"/>
          </p:cNvSpPr>
          <p:nvPr>
            <p:ph idx="1"/>
          </p:nvPr>
        </p:nvSpPr>
        <p:spPr/>
        <p:txBody>
          <a:bodyPr/>
          <a:lstStyle/>
          <a:p>
            <a:pPr eaLnBrk="1" hangingPunct="1"/>
            <a:r>
              <a:rPr lang="en-US" smtClean="0"/>
              <a:t>Political Machine</a:t>
            </a:r>
          </a:p>
          <a:p>
            <a:pPr lvl="1" eaLnBrk="1" hangingPunct="1"/>
            <a:r>
              <a:rPr lang="en-US" smtClean="0"/>
              <a:t>An organized group that control the actions of a political party in a city</a:t>
            </a:r>
          </a:p>
          <a:p>
            <a:pPr lvl="1" eaLnBrk="1" hangingPunct="1"/>
            <a:r>
              <a:rPr lang="en-US" smtClean="0"/>
              <a:t>Offered services to voters and businesses in exchange for political or financial support</a:t>
            </a:r>
          </a:p>
          <a:p>
            <a:pPr lvl="1" eaLnBrk="1" hangingPunct="1"/>
            <a:r>
              <a:rPr lang="en-US" smtClean="0"/>
              <a:t>Gained power over cities like:</a:t>
            </a:r>
          </a:p>
          <a:p>
            <a:pPr lvl="2" eaLnBrk="1" hangingPunct="1"/>
            <a:r>
              <a:rPr lang="en-US" smtClean="0"/>
              <a:t>Baltimore</a:t>
            </a:r>
          </a:p>
          <a:p>
            <a:pPr lvl="2" eaLnBrk="1" hangingPunct="1"/>
            <a:r>
              <a:rPr lang="en-US" smtClean="0"/>
              <a:t>New York</a:t>
            </a:r>
          </a:p>
          <a:p>
            <a:pPr lvl="2" eaLnBrk="1" hangingPunct="1"/>
            <a:r>
              <a:rPr lang="en-US" smtClean="0"/>
              <a:t>San Francisco</a:t>
            </a:r>
          </a:p>
          <a:p>
            <a:pPr lvl="2" eaLnBrk="1" hangingPunct="1"/>
            <a:r>
              <a:rPr lang="en-US" smtClean="0"/>
              <a:t>Chicago</a:t>
            </a:r>
          </a:p>
          <a:p>
            <a:pPr lvl="2" eaLnBrk="1" hangingPunct="1"/>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smtClean="0"/>
              <a:t>Political Machine Structure</a:t>
            </a:r>
            <a:endParaRPr lang="en-US" dirty="0"/>
          </a:p>
        </p:txBody>
      </p:sp>
      <p:sp>
        <p:nvSpPr>
          <p:cNvPr id="43010" name="Content Placeholder 2"/>
          <p:cNvSpPr>
            <a:spLocks noGrp="1"/>
          </p:cNvSpPr>
          <p:nvPr>
            <p:ph idx="1"/>
          </p:nvPr>
        </p:nvSpPr>
        <p:spPr/>
        <p:txBody>
          <a:bodyPr/>
          <a:lstStyle/>
          <a:p>
            <a:pPr marL="514350" indent="-514350" eaLnBrk="1" hangingPunct="1">
              <a:buFont typeface="Trebuchet MS" pitchFamily="34" charset="0"/>
              <a:buAutoNum type="arabicPeriod"/>
            </a:pPr>
            <a:r>
              <a:rPr lang="en-US" smtClean="0"/>
              <a:t>City Boss</a:t>
            </a:r>
          </a:p>
          <a:p>
            <a:pPr marL="760413" lvl="1" indent="-514350" eaLnBrk="1" hangingPunct="1"/>
            <a:r>
              <a:rPr lang="en-US" smtClean="0"/>
              <a:t>Controlled the activities of the political party</a:t>
            </a:r>
          </a:p>
          <a:p>
            <a:pPr marL="514350" indent="-514350" eaLnBrk="1" hangingPunct="1">
              <a:buFont typeface="Trebuchet MS" pitchFamily="34" charset="0"/>
              <a:buAutoNum type="arabicPeriod"/>
            </a:pPr>
            <a:r>
              <a:rPr lang="en-US" smtClean="0"/>
              <a:t>Ward Bosses</a:t>
            </a:r>
          </a:p>
          <a:p>
            <a:pPr marL="760413" lvl="1" indent="-514350" eaLnBrk="1" hangingPunct="1"/>
            <a:r>
              <a:rPr lang="en-US" smtClean="0"/>
              <a:t>Tried to secure votes from people in all the precincts within a ward</a:t>
            </a:r>
          </a:p>
          <a:p>
            <a:pPr marL="760413" lvl="1" indent="-514350" eaLnBrk="1" hangingPunct="1"/>
            <a:r>
              <a:rPr lang="en-US" smtClean="0"/>
              <a:t>Did favors for the poor and elderly in an attempt to get their votes</a:t>
            </a:r>
          </a:p>
          <a:p>
            <a:pPr marL="514350" indent="-514350" eaLnBrk="1" hangingPunct="1">
              <a:buFont typeface="Trebuchet MS" pitchFamily="34" charset="0"/>
              <a:buAutoNum type="arabicPeriod"/>
            </a:pPr>
            <a:r>
              <a:rPr lang="en-US" smtClean="0"/>
              <a:t>Precinct Captains</a:t>
            </a:r>
          </a:p>
          <a:p>
            <a:pPr marL="760413" lvl="1" indent="-514350" eaLnBrk="1" hangingPunct="1"/>
            <a:r>
              <a:rPr lang="en-US" smtClean="0"/>
              <a:t>Tried to secure votes from certain city blocks and neighborhoods</a:t>
            </a:r>
          </a:p>
          <a:p>
            <a:pPr marL="760413" lvl="1" indent="-514350" eaLnBrk="1" hangingPunct="1"/>
            <a:r>
              <a:rPr lang="en-US" smtClean="0"/>
              <a:t>Reported to the Ward Bosses</a:t>
            </a:r>
          </a:p>
          <a:p>
            <a:pPr marL="760413" lvl="1" indent="-514350" eaLnBrk="1" hangingPunct="1">
              <a:buFont typeface="Trebuchet MS" pitchFamily="34" charset="0"/>
              <a:buAutoNum type="arabicPeriod"/>
            </a:pPr>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Oval 4"/>
          <p:cNvSpPr>
            <a:spLocks noChangeArrowheads="1"/>
          </p:cNvSpPr>
          <p:nvPr/>
        </p:nvSpPr>
        <p:spPr bwMode="auto">
          <a:xfrm>
            <a:off x="304800" y="990600"/>
            <a:ext cx="7543800" cy="4953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4034" name="Text Box 5"/>
          <p:cNvSpPr txBox="1">
            <a:spLocks noChangeArrowheads="1"/>
          </p:cNvSpPr>
          <p:nvPr/>
        </p:nvSpPr>
        <p:spPr bwMode="auto">
          <a:xfrm>
            <a:off x="3200400" y="990600"/>
            <a:ext cx="1828800" cy="641350"/>
          </a:xfrm>
          <a:prstGeom prst="rect">
            <a:avLst/>
          </a:prstGeom>
          <a:noFill/>
          <a:ln w="9525">
            <a:noFill/>
            <a:miter lim="800000"/>
            <a:headEnd/>
            <a:tailEnd/>
          </a:ln>
        </p:spPr>
        <p:txBody>
          <a:bodyPr>
            <a:spAutoFit/>
          </a:bodyPr>
          <a:lstStyle/>
          <a:p>
            <a:pPr algn="ctr">
              <a:spcBef>
                <a:spcPct val="50000"/>
              </a:spcBef>
            </a:pPr>
            <a:r>
              <a:rPr lang="en-US" sz="3600" b="1"/>
              <a:t>CITY</a:t>
            </a:r>
          </a:p>
        </p:txBody>
      </p:sp>
      <p:sp>
        <p:nvSpPr>
          <p:cNvPr id="44035" name="Line 6"/>
          <p:cNvSpPr>
            <a:spLocks noChangeShapeType="1"/>
          </p:cNvSpPr>
          <p:nvPr/>
        </p:nvSpPr>
        <p:spPr bwMode="auto">
          <a:xfrm>
            <a:off x="1447800" y="1752600"/>
            <a:ext cx="0" cy="3505200"/>
          </a:xfrm>
          <a:prstGeom prst="line">
            <a:avLst/>
          </a:prstGeom>
          <a:noFill/>
          <a:ln w="9525">
            <a:solidFill>
              <a:schemeClr val="tx1"/>
            </a:solidFill>
            <a:round/>
            <a:headEnd/>
            <a:tailEnd/>
          </a:ln>
        </p:spPr>
        <p:txBody>
          <a:bodyPr/>
          <a:lstStyle/>
          <a:p>
            <a:endParaRPr lang="en-US"/>
          </a:p>
        </p:txBody>
      </p:sp>
      <p:sp>
        <p:nvSpPr>
          <p:cNvPr id="44036" name="Line 7"/>
          <p:cNvSpPr>
            <a:spLocks noChangeShapeType="1"/>
          </p:cNvSpPr>
          <p:nvPr/>
        </p:nvSpPr>
        <p:spPr bwMode="auto">
          <a:xfrm flipH="1">
            <a:off x="2590800" y="1143000"/>
            <a:ext cx="381000" cy="4572000"/>
          </a:xfrm>
          <a:prstGeom prst="line">
            <a:avLst/>
          </a:prstGeom>
          <a:noFill/>
          <a:ln w="9525">
            <a:solidFill>
              <a:schemeClr val="tx1"/>
            </a:solidFill>
            <a:round/>
            <a:headEnd/>
            <a:tailEnd/>
          </a:ln>
        </p:spPr>
        <p:txBody>
          <a:bodyPr/>
          <a:lstStyle/>
          <a:p>
            <a:endParaRPr lang="en-US"/>
          </a:p>
        </p:txBody>
      </p:sp>
      <p:sp>
        <p:nvSpPr>
          <p:cNvPr id="44037" name="Line 8"/>
          <p:cNvSpPr>
            <a:spLocks noChangeShapeType="1"/>
          </p:cNvSpPr>
          <p:nvPr/>
        </p:nvSpPr>
        <p:spPr bwMode="auto">
          <a:xfrm flipH="1">
            <a:off x="4191000" y="1066800"/>
            <a:ext cx="609600" cy="4876800"/>
          </a:xfrm>
          <a:prstGeom prst="line">
            <a:avLst/>
          </a:prstGeom>
          <a:noFill/>
          <a:ln w="9525">
            <a:solidFill>
              <a:schemeClr val="tx1"/>
            </a:solidFill>
            <a:round/>
            <a:headEnd/>
            <a:tailEnd/>
          </a:ln>
        </p:spPr>
        <p:txBody>
          <a:bodyPr/>
          <a:lstStyle/>
          <a:p>
            <a:endParaRPr lang="en-US"/>
          </a:p>
        </p:txBody>
      </p:sp>
      <p:sp>
        <p:nvSpPr>
          <p:cNvPr id="44038" name="Line 9"/>
          <p:cNvSpPr>
            <a:spLocks noChangeShapeType="1"/>
          </p:cNvSpPr>
          <p:nvPr/>
        </p:nvSpPr>
        <p:spPr bwMode="auto">
          <a:xfrm>
            <a:off x="5638800" y="1143000"/>
            <a:ext cx="304800" cy="4495800"/>
          </a:xfrm>
          <a:prstGeom prst="line">
            <a:avLst/>
          </a:prstGeom>
          <a:noFill/>
          <a:ln w="9525">
            <a:solidFill>
              <a:schemeClr val="tx1"/>
            </a:solidFill>
            <a:round/>
            <a:headEnd/>
            <a:tailEnd/>
          </a:ln>
        </p:spPr>
        <p:txBody>
          <a:bodyPr/>
          <a:lstStyle/>
          <a:p>
            <a:endParaRPr lang="en-US"/>
          </a:p>
        </p:txBody>
      </p:sp>
      <p:sp>
        <p:nvSpPr>
          <p:cNvPr id="44039" name="Line 10"/>
          <p:cNvSpPr>
            <a:spLocks noChangeShapeType="1"/>
          </p:cNvSpPr>
          <p:nvPr/>
        </p:nvSpPr>
        <p:spPr bwMode="auto">
          <a:xfrm>
            <a:off x="6934200" y="1828800"/>
            <a:ext cx="76200" cy="3276600"/>
          </a:xfrm>
          <a:prstGeom prst="line">
            <a:avLst/>
          </a:prstGeom>
          <a:noFill/>
          <a:ln w="9525">
            <a:solidFill>
              <a:schemeClr val="tx1"/>
            </a:solidFill>
            <a:round/>
            <a:headEnd/>
            <a:tailEnd/>
          </a:ln>
        </p:spPr>
        <p:txBody>
          <a:bodyPr/>
          <a:lstStyle/>
          <a:p>
            <a:endParaRPr lang="en-US"/>
          </a:p>
        </p:txBody>
      </p:sp>
      <p:sp>
        <p:nvSpPr>
          <p:cNvPr id="44040" name="Text Box 11"/>
          <p:cNvSpPr txBox="1">
            <a:spLocks noChangeArrowheads="1"/>
          </p:cNvSpPr>
          <p:nvPr/>
        </p:nvSpPr>
        <p:spPr bwMode="auto">
          <a:xfrm>
            <a:off x="533400" y="3429000"/>
            <a:ext cx="990600" cy="366713"/>
          </a:xfrm>
          <a:prstGeom prst="rect">
            <a:avLst/>
          </a:prstGeom>
          <a:noFill/>
          <a:ln w="9525">
            <a:noFill/>
            <a:miter lim="800000"/>
            <a:headEnd/>
            <a:tailEnd/>
          </a:ln>
        </p:spPr>
        <p:txBody>
          <a:bodyPr>
            <a:spAutoFit/>
          </a:bodyPr>
          <a:lstStyle/>
          <a:p>
            <a:pPr>
              <a:spcBef>
                <a:spcPct val="50000"/>
              </a:spcBef>
            </a:pPr>
            <a:r>
              <a:rPr lang="en-US"/>
              <a:t>WARD</a:t>
            </a:r>
          </a:p>
        </p:txBody>
      </p:sp>
      <p:sp>
        <p:nvSpPr>
          <p:cNvPr id="44041" name="Text Box 12"/>
          <p:cNvSpPr txBox="1">
            <a:spLocks noChangeArrowheads="1"/>
          </p:cNvSpPr>
          <p:nvPr/>
        </p:nvSpPr>
        <p:spPr bwMode="auto">
          <a:xfrm>
            <a:off x="3124200" y="2971800"/>
            <a:ext cx="990600" cy="366713"/>
          </a:xfrm>
          <a:prstGeom prst="rect">
            <a:avLst/>
          </a:prstGeom>
          <a:noFill/>
          <a:ln w="9525">
            <a:noFill/>
            <a:miter lim="800000"/>
            <a:headEnd/>
            <a:tailEnd/>
          </a:ln>
        </p:spPr>
        <p:txBody>
          <a:bodyPr>
            <a:spAutoFit/>
          </a:bodyPr>
          <a:lstStyle/>
          <a:p>
            <a:pPr>
              <a:spcBef>
                <a:spcPct val="50000"/>
              </a:spcBef>
            </a:pPr>
            <a:r>
              <a:rPr lang="en-US"/>
              <a:t>WARD</a:t>
            </a:r>
          </a:p>
        </p:txBody>
      </p:sp>
      <p:sp>
        <p:nvSpPr>
          <p:cNvPr id="44042" name="Text Box 13"/>
          <p:cNvSpPr txBox="1">
            <a:spLocks noChangeArrowheads="1"/>
          </p:cNvSpPr>
          <p:nvPr/>
        </p:nvSpPr>
        <p:spPr bwMode="auto">
          <a:xfrm>
            <a:off x="4724400" y="4419600"/>
            <a:ext cx="990600" cy="366713"/>
          </a:xfrm>
          <a:prstGeom prst="rect">
            <a:avLst/>
          </a:prstGeom>
          <a:noFill/>
          <a:ln w="9525">
            <a:noFill/>
            <a:miter lim="800000"/>
            <a:headEnd/>
            <a:tailEnd/>
          </a:ln>
        </p:spPr>
        <p:txBody>
          <a:bodyPr>
            <a:spAutoFit/>
          </a:bodyPr>
          <a:lstStyle/>
          <a:p>
            <a:pPr>
              <a:spcBef>
                <a:spcPct val="50000"/>
              </a:spcBef>
            </a:pPr>
            <a:r>
              <a:rPr lang="en-US"/>
              <a:t>WARD</a:t>
            </a:r>
          </a:p>
        </p:txBody>
      </p:sp>
      <p:sp>
        <p:nvSpPr>
          <p:cNvPr id="44043" name="Text Box 14"/>
          <p:cNvSpPr txBox="1">
            <a:spLocks noChangeArrowheads="1"/>
          </p:cNvSpPr>
          <p:nvPr/>
        </p:nvSpPr>
        <p:spPr bwMode="auto">
          <a:xfrm>
            <a:off x="5867400" y="3581400"/>
            <a:ext cx="990600" cy="366713"/>
          </a:xfrm>
          <a:prstGeom prst="rect">
            <a:avLst/>
          </a:prstGeom>
          <a:noFill/>
          <a:ln w="9525">
            <a:noFill/>
            <a:miter lim="800000"/>
            <a:headEnd/>
            <a:tailEnd/>
          </a:ln>
        </p:spPr>
        <p:txBody>
          <a:bodyPr>
            <a:spAutoFit/>
          </a:bodyPr>
          <a:lstStyle/>
          <a:p>
            <a:pPr>
              <a:spcBef>
                <a:spcPct val="50000"/>
              </a:spcBef>
            </a:pPr>
            <a:r>
              <a:rPr lang="en-US"/>
              <a:t>WARD</a:t>
            </a:r>
          </a:p>
        </p:txBody>
      </p:sp>
      <p:sp>
        <p:nvSpPr>
          <p:cNvPr id="44044" name="Text Box 15"/>
          <p:cNvSpPr txBox="1">
            <a:spLocks noChangeArrowheads="1"/>
          </p:cNvSpPr>
          <p:nvPr/>
        </p:nvSpPr>
        <p:spPr bwMode="auto">
          <a:xfrm>
            <a:off x="7010400" y="3124200"/>
            <a:ext cx="990600" cy="366713"/>
          </a:xfrm>
          <a:prstGeom prst="rect">
            <a:avLst/>
          </a:prstGeom>
          <a:noFill/>
          <a:ln w="9525">
            <a:noFill/>
            <a:miter lim="800000"/>
            <a:headEnd/>
            <a:tailEnd/>
          </a:ln>
        </p:spPr>
        <p:txBody>
          <a:bodyPr>
            <a:spAutoFit/>
          </a:bodyPr>
          <a:lstStyle/>
          <a:p>
            <a:pPr>
              <a:spcBef>
                <a:spcPct val="50000"/>
              </a:spcBef>
            </a:pPr>
            <a:r>
              <a:rPr lang="en-US"/>
              <a:t>WARD</a:t>
            </a:r>
          </a:p>
        </p:txBody>
      </p:sp>
      <p:sp>
        <p:nvSpPr>
          <p:cNvPr id="44045" name="Text Box 16"/>
          <p:cNvSpPr txBox="1">
            <a:spLocks noChangeArrowheads="1"/>
          </p:cNvSpPr>
          <p:nvPr/>
        </p:nvSpPr>
        <p:spPr bwMode="auto">
          <a:xfrm>
            <a:off x="1600200" y="2209800"/>
            <a:ext cx="990600" cy="366713"/>
          </a:xfrm>
          <a:prstGeom prst="rect">
            <a:avLst/>
          </a:prstGeom>
          <a:noFill/>
          <a:ln w="9525">
            <a:noFill/>
            <a:miter lim="800000"/>
            <a:headEnd/>
            <a:tailEnd/>
          </a:ln>
        </p:spPr>
        <p:txBody>
          <a:bodyPr>
            <a:spAutoFit/>
          </a:bodyPr>
          <a:lstStyle/>
          <a:p>
            <a:pPr>
              <a:spcBef>
                <a:spcPct val="50000"/>
              </a:spcBef>
            </a:pPr>
            <a:r>
              <a:rPr lang="en-US"/>
              <a:t>WARD</a:t>
            </a:r>
          </a:p>
        </p:txBody>
      </p:sp>
      <p:sp>
        <p:nvSpPr>
          <p:cNvPr id="44046" name="Oval 17"/>
          <p:cNvSpPr>
            <a:spLocks noChangeArrowheads="1"/>
          </p:cNvSpPr>
          <p:nvPr/>
        </p:nvSpPr>
        <p:spPr bwMode="auto">
          <a:xfrm>
            <a:off x="4572000" y="4114800"/>
            <a:ext cx="228600" cy="3048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44047" name="Oval 18"/>
          <p:cNvSpPr>
            <a:spLocks noChangeArrowheads="1"/>
          </p:cNvSpPr>
          <p:nvPr/>
        </p:nvSpPr>
        <p:spPr bwMode="auto">
          <a:xfrm>
            <a:off x="4876800" y="3276600"/>
            <a:ext cx="228600" cy="3048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44048" name="Oval 19"/>
          <p:cNvSpPr>
            <a:spLocks noChangeArrowheads="1"/>
          </p:cNvSpPr>
          <p:nvPr/>
        </p:nvSpPr>
        <p:spPr bwMode="auto">
          <a:xfrm>
            <a:off x="4038600" y="2209800"/>
            <a:ext cx="228600" cy="3048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44049" name="Oval 20"/>
          <p:cNvSpPr>
            <a:spLocks noChangeArrowheads="1"/>
          </p:cNvSpPr>
          <p:nvPr/>
        </p:nvSpPr>
        <p:spPr bwMode="auto">
          <a:xfrm>
            <a:off x="3276600" y="3505200"/>
            <a:ext cx="228600" cy="3048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44050" name="Oval 21"/>
          <p:cNvSpPr>
            <a:spLocks noChangeArrowheads="1"/>
          </p:cNvSpPr>
          <p:nvPr/>
        </p:nvSpPr>
        <p:spPr bwMode="auto">
          <a:xfrm>
            <a:off x="3581400" y="4724400"/>
            <a:ext cx="228600" cy="3048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44051" name="Oval 22"/>
          <p:cNvSpPr>
            <a:spLocks noChangeArrowheads="1"/>
          </p:cNvSpPr>
          <p:nvPr/>
        </p:nvSpPr>
        <p:spPr bwMode="auto">
          <a:xfrm>
            <a:off x="1600200" y="3810000"/>
            <a:ext cx="228600" cy="3048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44052" name="Oval 23"/>
          <p:cNvSpPr>
            <a:spLocks noChangeArrowheads="1"/>
          </p:cNvSpPr>
          <p:nvPr/>
        </p:nvSpPr>
        <p:spPr bwMode="auto">
          <a:xfrm>
            <a:off x="2057400" y="4648200"/>
            <a:ext cx="228600" cy="3048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44053" name="Oval 24"/>
          <p:cNvSpPr>
            <a:spLocks noChangeArrowheads="1"/>
          </p:cNvSpPr>
          <p:nvPr/>
        </p:nvSpPr>
        <p:spPr bwMode="auto">
          <a:xfrm>
            <a:off x="1905000" y="2971800"/>
            <a:ext cx="228600" cy="304800"/>
          </a:xfrm>
          <a:prstGeom prst="ellipse">
            <a:avLst/>
          </a:prstGeom>
          <a:solidFill>
            <a:schemeClr val="hlink"/>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Role of the Boss</a:t>
            </a:r>
            <a:endParaRPr lang="en-US" dirty="0"/>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Font typeface="Wingdings 2"/>
              <a:buChar char=""/>
              <a:defRPr/>
            </a:pPr>
            <a:r>
              <a:rPr lang="en-US" dirty="0" smtClean="0"/>
              <a:t>Role of the boss</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Controlled access to municipal jobs</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Business licensing </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Gave money to schools and hospitals</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Built parks and sewer systems</a:t>
            </a:r>
          </a:p>
          <a:p>
            <a:pPr marL="521208" lvl="1" eaLnBrk="1" fontAlgn="auto" hangingPunct="1">
              <a:spcAft>
                <a:spcPts val="0"/>
              </a:spcAft>
              <a:buClr>
                <a:schemeClr val="accent4"/>
              </a:buClr>
              <a:buFont typeface="Wingdings 2"/>
              <a:buChar char=""/>
              <a:defRPr/>
            </a:pPr>
            <a:endParaRPr lang="en-US" dirty="0" smtClean="0">
              <a:solidFill>
                <a:schemeClr val="tx1">
                  <a:tint val="85000"/>
                </a:schemeClr>
              </a:solidFill>
            </a:endParaRPr>
          </a:p>
          <a:p>
            <a:pPr marL="274320" indent="-274320" eaLnBrk="1" fontAlgn="auto" hangingPunct="1">
              <a:spcAft>
                <a:spcPts val="0"/>
              </a:spcAft>
              <a:buFont typeface="Wingdings 2"/>
              <a:buChar char=""/>
              <a:defRPr/>
            </a:pPr>
            <a:r>
              <a:rPr lang="en-US" dirty="0" smtClean="0"/>
              <a:t>Immigrants and the “Machine”</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Many 1</a:t>
            </a:r>
            <a:r>
              <a:rPr lang="en-US" baseline="30000" dirty="0" smtClean="0">
                <a:solidFill>
                  <a:schemeClr val="tx1">
                    <a:tint val="85000"/>
                  </a:schemeClr>
                </a:solidFill>
              </a:rPr>
              <a:t>st</a:t>
            </a:r>
            <a:r>
              <a:rPr lang="en-US" dirty="0" smtClean="0">
                <a:solidFill>
                  <a:schemeClr val="tx1">
                    <a:tint val="85000"/>
                  </a:schemeClr>
                </a:solidFill>
              </a:rPr>
              <a:t> and second immigrants got involved in politics</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They started at the bottom and worked their way up</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They could speak to other immigrants in their own language in order to persuade voters</a:t>
            </a:r>
          </a:p>
          <a:p>
            <a:pPr marL="521208" lvl="1" eaLnBrk="1" fontAlgn="auto" hangingPunct="1">
              <a:spcAft>
                <a:spcPts val="0"/>
              </a:spcAft>
              <a:buClr>
                <a:schemeClr val="accent4"/>
              </a:buClr>
              <a:buFont typeface="Wingdings 2"/>
              <a:buChar char=""/>
              <a:defRPr/>
            </a:pPr>
            <a:endParaRPr lang="en-US" dirty="0" smtClean="0">
              <a:solidFill>
                <a:schemeClr val="tx1">
                  <a:tint val="85000"/>
                </a:schemeClr>
              </a:solidFill>
            </a:endParaRPr>
          </a:p>
          <a:p>
            <a:pPr marL="521208" lvl="1" eaLnBrk="1" fontAlgn="auto" hangingPunct="1">
              <a:spcAft>
                <a:spcPts val="0"/>
              </a:spcAft>
              <a:buClr>
                <a:schemeClr val="accent4"/>
              </a:buClr>
              <a:buFont typeface="Wingdings 2"/>
              <a:buChar char=""/>
              <a:defRPr/>
            </a:pPr>
            <a:endParaRPr lang="en-US" dirty="0">
              <a:solidFill>
                <a:schemeClr val="tx1">
                  <a:tint val="8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Election Fraud and Graft</a:t>
            </a:r>
            <a:endParaRPr lang="en-US" dirty="0"/>
          </a:p>
        </p:txBody>
      </p:sp>
      <p:sp>
        <p:nvSpPr>
          <p:cNvPr id="46082" name="Content Placeholder 2"/>
          <p:cNvSpPr>
            <a:spLocks noGrp="1"/>
          </p:cNvSpPr>
          <p:nvPr>
            <p:ph idx="1"/>
          </p:nvPr>
        </p:nvSpPr>
        <p:spPr/>
        <p:txBody>
          <a:bodyPr/>
          <a:lstStyle/>
          <a:p>
            <a:pPr eaLnBrk="1" hangingPunct="1"/>
            <a:r>
              <a:rPr lang="en-US" smtClean="0"/>
              <a:t>When the loyalty of voters was not enough to win an election, politicians turned to fraud to win</a:t>
            </a:r>
          </a:p>
          <a:p>
            <a:pPr lvl="1" eaLnBrk="1" hangingPunct="1"/>
            <a:r>
              <a:rPr lang="en-US" smtClean="0"/>
              <a:t>Voting multiple times under different names</a:t>
            </a:r>
          </a:p>
          <a:p>
            <a:pPr lvl="1" eaLnBrk="1" hangingPunct="1"/>
            <a:endParaRPr lang="en-US" smtClean="0"/>
          </a:p>
          <a:p>
            <a:pPr eaLnBrk="1" hangingPunct="1"/>
            <a:r>
              <a:rPr lang="en-US" smtClean="0"/>
              <a:t>Graft- Using politics for personal gain</a:t>
            </a:r>
          </a:p>
          <a:p>
            <a:pPr lvl="1" eaLnBrk="1" hangingPunct="1"/>
            <a:r>
              <a:rPr lang="en-US" smtClean="0"/>
              <a:t>Politicians would take bribes from businesses in order for certain kickbacks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The tweed ring Scandal</a:t>
            </a:r>
            <a:endParaRPr lang="en-US"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dirty="0" smtClean="0"/>
              <a:t>William “Boss” Tweed</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Head of Tammany Hall- New York’s largest democratic political party</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Led a ring of corrupt politicians that defrauded the city</a:t>
            </a:r>
          </a:p>
          <a:p>
            <a:pPr marL="987552" lvl="2" indent="-457200" eaLnBrk="1" fontAlgn="auto" hangingPunct="1">
              <a:spcAft>
                <a:spcPts val="0"/>
              </a:spcAft>
              <a:buClr>
                <a:schemeClr val="accent4"/>
              </a:buClr>
              <a:buFont typeface="+mj-lt"/>
              <a:buAutoNum type="arabicPeriod"/>
              <a:defRPr/>
            </a:pPr>
            <a:r>
              <a:rPr lang="en-US" dirty="0" smtClean="0"/>
              <a:t>Collected 13 million dollars in taxpayer money for a building that only cost 3 million.</a:t>
            </a:r>
          </a:p>
          <a:p>
            <a:pPr marL="749808" lvl="1" indent="-457200" eaLnBrk="1" fontAlgn="auto" hangingPunct="1">
              <a:spcAft>
                <a:spcPts val="0"/>
              </a:spcAft>
              <a:buClr>
                <a:schemeClr val="accent4"/>
              </a:buClr>
              <a:buFont typeface="Wingdings 2"/>
              <a:buChar char=""/>
              <a:defRPr/>
            </a:pPr>
            <a:r>
              <a:rPr lang="en-US" dirty="0" smtClean="0">
                <a:solidFill>
                  <a:schemeClr val="tx1">
                    <a:tint val="85000"/>
                  </a:schemeClr>
                </a:solidFill>
              </a:rPr>
              <a:t>Eventually got indicted on 120 counts of </a:t>
            </a:r>
            <a:r>
              <a:rPr lang="en-US" dirty="0" smtClean="0">
                <a:solidFill>
                  <a:schemeClr val="tx1">
                    <a:tint val="85000"/>
                  </a:schemeClr>
                </a:solidFill>
              </a:rPr>
              <a:t>fraud</a:t>
            </a:r>
          </a:p>
          <a:p>
            <a:pPr marL="749808" lvl="1" indent="-457200" eaLnBrk="1" fontAlgn="auto" hangingPunct="1">
              <a:spcAft>
                <a:spcPts val="0"/>
              </a:spcAft>
              <a:buClr>
                <a:schemeClr val="accent4"/>
              </a:buClr>
              <a:buFont typeface="Wingdings 2"/>
              <a:buChar char=""/>
              <a:defRPr/>
            </a:pPr>
            <a:endParaRPr lang="en-US" dirty="0">
              <a:solidFill>
                <a:schemeClr val="tx1">
                  <a:tint val="85000"/>
                </a:schemeClr>
              </a:solidFill>
            </a:endParaRPr>
          </a:p>
          <a:p>
            <a:pPr marL="502158" indent="-457200" eaLnBrk="1" fontAlgn="auto" hangingPunct="1">
              <a:spcAft>
                <a:spcPts val="0"/>
              </a:spcAft>
              <a:buClr>
                <a:schemeClr val="accent4"/>
              </a:buClr>
              <a:buFont typeface="Wingdings 2"/>
              <a:buChar char=""/>
              <a:defRPr/>
            </a:pPr>
            <a:r>
              <a:rPr lang="en-US" dirty="0" smtClean="0">
                <a:solidFill>
                  <a:schemeClr val="tx1">
                    <a:tint val="85000"/>
                  </a:schemeClr>
                </a:solidFill>
              </a:rPr>
              <a:t>Go to page 269 in your book: Analyze the political cartoon. What is its meaning?</a:t>
            </a:r>
            <a:endParaRPr lang="en-US" dirty="0" smtClean="0">
              <a:solidFill>
                <a:schemeClr val="tx1">
                  <a:tint val="85000"/>
                </a:schemeClr>
              </a:solidFill>
            </a:endParaRPr>
          </a:p>
          <a:p>
            <a:pPr marL="749808" lvl="1" indent="-457200" eaLnBrk="1" fontAlgn="auto" hangingPunct="1">
              <a:spcAft>
                <a:spcPts val="0"/>
              </a:spcAft>
              <a:buClr>
                <a:schemeClr val="accent4"/>
              </a:buClr>
              <a:buFont typeface="Wingdings 2"/>
              <a:buChar char=""/>
              <a:defRPr/>
            </a:pPr>
            <a:endParaRPr lang="en-US" dirty="0" smtClean="0">
              <a:solidFill>
                <a:schemeClr val="tx1">
                  <a:tint val="85000"/>
                </a:schemeClr>
              </a:solidFill>
            </a:endParaRPr>
          </a:p>
          <a:p>
            <a:pPr marL="987552" lvl="2" indent="-457200" eaLnBrk="1" fontAlgn="auto" hangingPunct="1">
              <a:spcAft>
                <a:spcPts val="0"/>
              </a:spcAft>
              <a:buClr>
                <a:schemeClr val="accent4"/>
              </a:buClr>
              <a:buFont typeface="+mj-lt"/>
              <a:buAutoNum type="arabicPeriod"/>
              <a:defRPr/>
            </a:pPr>
            <a:endParaRPr lang="en-US" dirty="0" smtClean="0"/>
          </a:p>
          <a:p>
            <a:pPr marL="749808" lvl="1" indent="-457200" eaLnBrk="1" fontAlgn="auto" hangingPunct="1">
              <a:spcAft>
                <a:spcPts val="0"/>
              </a:spcAft>
              <a:buClr>
                <a:schemeClr val="accent4"/>
              </a:buClr>
              <a:buFont typeface="+mj-lt"/>
              <a:buAutoNum type="arabicPeriod"/>
              <a:defRPr/>
            </a:pPr>
            <a:endParaRPr lang="en-US" dirty="0">
              <a:solidFill>
                <a:schemeClr val="tx1">
                  <a:tint val="85000"/>
                </a:schemeClr>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Patronage Spurs Reform</a:t>
            </a:r>
            <a:endParaRPr lang="en-US" dirty="0"/>
          </a:p>
        </p:txBody>
      </p:sp>
      <p:sp>
        <p:nvSpPr>
          <p:cNvPr id="48130" name="Content Placeholder 2"/>
          <p:cNvSpPr>
            <a:spLocks noGrp="1"/>
          </p:cNvSpPr>
          <p:nvPr>
            <p:ph idx="1"/>
          </p:nvPr>
        </p:nvSpPr>
        <p:spPr/>
        <p:txBody>
          <a:bodyPr/>
          <a:lstStyle/>
          <a:p>
            <a:pPr eaLnBrk="1" hangingPunct="1"/>
            <a:r>
              <a:rPr lang="en-US" b="1" smtClean="0"/>
              <a:t>Patronage</a:t>
            </a:r>
            <a:r>
              <a:rPr lang="en-US" smtClean="0"/>
              <a:t>- the giving of government jobs in exchange for political support</a:t>
            </a:r>
          </a:p>
          <a:p>
            <a:pPr marL="742950" lvl="1" indent="-285750" eaLnBrk="1" hangingPunct="1"/>
            <a:r>
              <a:rPr lang="en-US" smtClean="0"/>
              <a:t>“Don’t patronize me!!”</a:t>
            </a:r>
          </a:p>
          <a:p>
            <a:pPr eaLnBrk="1" hangingPunct="1"/>
            <a:endParaRPr lang="en-US" smtClean="0"/>
          </a:p>
          <a:p>
            <a:pPr eaLnBrk="1" hangingPunct="1"/>
            <a:r>
              <a:rPr lang="en-US" smtClean="0"/>
              <a:t>Reformers began to press for the elimination of  patronage.</a:t>
            </a:r>
          </a:p>
          <a:p>
            <a:pPr algn="r" eaLnBrk="1" hangingPunct="1"/>
            <a:r>
              <a:rPr lang="en-US" smtClean="0"/>
              <a:t>They believed that government jobs should be given to the most qualified person.</a:t>
            </a:r>
          </a:p>
          <a:p>
            <a:pPr eaLnBrk="1" hangingPunct="1"/>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Reform</a:t>
            </a:r>
            <a:endParaRPr lang="en-US" dirty="0"/>
          </a:p>
        </p:txBody>
      </p:sp>
      <p:sp>
        <p:nvSpPr>
          <p:cNvPr id="49154" name="Content Placeholder 2"/>
          <p:cNvSpPr>
            <a:spLocks noGrp="1"/>
          </p:cNvSpPr>
          <p:nvPr>
            <p:ph idx="1"/>
          </p:nvPr>
        </p:nvSpPr>
        <p:spPr/>
        <p:txBody>
          <a:bodyPr/>
          <a:lstStyle/>
          <a:p>
            <a:pPr eaLnBrk="1" hangingPunct="1"/>
            <a:r>
              <a:rPr lang="en-US" b="1" smtClean="0"/>
              <a:t>Presidents</a:t>
            </a:r>
            <a:r>
              <a:rPr lang="en-US" smtClean="0"/>
              <a:t>: Rutherford B. Hayes, James A. Garfield and Chester A. Arthur brought reform to patronage</a:t>
            </a:r>
          </a:p>
          <a:p>
            <a:pPr lvl="1" eaLnBrk="1" hangingPunct="1"/>
            <a:r>
              <a:rPr lang="en-US" smtClean="0"/>
              <a:t>A history lesson on why James Garfield likely died</a:t>
            </a:r>
          </a:p>
          <a:p>
            <a:pPr eaLnBrk="1" hangingPunct="1">
              <a:buFont typeface="Wingdings 2" pitchFamily="18" charset="2"/>
              <a:buNone/>
            </a:pPr>
            <a:endParaRPr lang="en-US" smtClean="0"/>
          </a:p>
          <a:p>
            <a:pPr eaLnBrk="1" hangingPunct="1"/>
            <a:r>
              <a:rPr lang="en-US" smtClean="0"/>
              <a:t>Pendleton Service Act of 1883</a:t>
            </a:r>
          </a:p>
          <a:p>
            <a:pPr lvl="1" eaLnBrk="1" hangingPunct="1"/>
            <a:r>
              <a:rPr lang="en-US" smtClean="0"/>
              <a:t>Bipartisan civil service commission to make appointments to federal jobs</a:t>
            </a:r>
          </a:p>
          <a:p>
            <a:pPr lvl="1" eaLnBrk="1" hangingPunct="1"/>
            <a:r>
              <a:rPr lang="en-US" smtClean="0"/>
              <a:t>Since politicians could no longer use jobs as bribes for support, they turn elsewhere…</a:t>
            </a:r>
          </a:p>
          <a:p>
            <a:pPr lvl="1" eaLnBrk="1" hangingPunct="1"/>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Business Buys influence</a:t>
            </a:r>
            <a:endParaRPr lang="en-US" dirty="0"/>
          </a:p>
        </p:txBody>
      </p:sp>
      <p:sp>
        <p:nvSpPr>
          <p:cNvPr id="50178" name="Content Placeholder 2"/>
          <p:cNvSpPr>
            <a:spLocks noGrp="1"/>
          </p:cNvSpPr>
          <p:nvPr>
            <p:ph idx="1"/>
          </p:nvPr>
        </p:nvSpPr>
        <p:spPr/>
        <p:txBody>
          <a:bodyPr/>
          <a:lstStyle/>
          <a:p>
            <a:pPr eaLnBrk="1" hangingPunct="1"/>
            <a:r>
              <a:rPr lang="en-US" smtClean="0"/>
              <a:t>With employees no longer the source for political support, politicians turned to business.</a:t>
            </a:r>
          </a:p>
          <a:p>
            <a:pPr eaLnBrk="1" hangingPunct="1"/>
            <a:endParaRPr lang="en-US" smtClean="0"/>
          </a:p>
          <a:p>
            <a:pPr eaLnBrk="1" hangingPunct="1"/>
            <a:r>
              <a:rPr lang="en-US" smtClean="0"/>
              <a:t>Businesses hoped for high </a:t>
            </a:r>
            <a:r>
              <a:rPr lang="en-US" b="1" smtClean="0"/>
              <a:t>tariffs</a:t>
            </a:r>
            <a:r>
              <a:rPr lang="en-US" smtClean="0"/>
              <a:t> to protect them from foreign competition.</a:t>
            </a:r>
          </a:p>
          <a:p>
            <a:pPr lvl="1" eaLnBrk="1" hangingPunct="1"/>
            <a:r>
              <a:rPr lang="en-US" smtClean="0"/>
              <a:t>The democrats opposed high tariffs because they would increase prices</a:t>
            </a:r>
          </a:p>
          <a:p>
            <a:pPr lvl="1" eaLnBrk="1" hangingPunct="1"/>
            <a:r>
              <a:rPr lang="en-US" smtClean="0"/>
              <a:t>Democrat, Grover Cleveland won the presidency, but congress did not support his plan to lower tariffs.</a:t>
            </a:r>
          </a:p>
          <a:p>
            <a:pPr eaLnBrk="1" hangingPunct="1"/>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Business buys influence</a:t>
            </a:r>
            <a:endParaRPr lang="en-US" dirty="0"/>
          </a:p>
        </p:txBody>
      </p:sp>
      <p:sp>
        <p:nvSpPr>
          <p:cNvPr id="51202" name="Content Placeholder 2"/>
          <p:cNvSpPr>
            <a:spLocks noGrp="1"/>
          </p:cNvSpPr>
          <p:nvPr>
            <p:ph idx="1"/>
          </p:nvPr>
        </p:nvSpPr>
        <p:spPr/>
        <p:txBody>
          <a:bodyPr/>
          <a:lstStyle/>
          <a:p>
            <a:pPr eaLnBrk="1" hangingPunct="1"/>
            <a:r>
              <a:rPr lang="en-US" smtClean="0"/>
              <a:t>Cleveland ran for re-election on the low tariff platform and lost to Benjamin Harrison</a:t>
            </a:r>
          </a:p>
          <a:p>
            <a:pPr eaLnBrk="1" hangingPunct="1"/>
            <a:endParaRPr lang="en-US" smtClean="0"/>
          </a:p>
          <a:p>
            <a:pPr eaLnBrk="1" hangingPunct="1"/>
            <a:r>
              <a:rPr lang="en-US" smtClean="0"/>
              <a:t>Benjamin Harrison</a:t>
            </a:r>
          </a:p>
          <a:p>
            <a:pPr lvl="1" eaLnBrk="1" hangingPunct="1"/>
            <a:r>
              <a:rPr lang="en-US" smtClean="0"/>
              <a:t>Increased tariffs to the highest level yet by passing the </a:t>
            </a:r>
            <a:r>
              <a:rPr lang="en-US" b="1" smtClean="0"/>
              <a:t>McKinley Tariff</a:t>
            </a:r>
          </a:p>
          <a:p>
            <a:pPr lvl="1" eaLnBrk="1" hangingPunct="1"/>
            <a:endParaRPr lang="en-US" b="1" smtClean="0"/>
          </a:p>
          <a:p>
            <a:pPr eaLnBrk="1" hangingPunct="1"/>
            <a:r>
              <a:rPr lang="en-US" b="1" smtClean="0"/>
              <a:t>Grover Cleveland</a:t>
            </a:r>
          </a:p>
          <a:p>
            <a:pPr lvl="1" eaLnBrk="1" hangingPunct="1"/>
            <a:r>
              <a:rPr lang="en-US" smtClean="0"/>
              <a:t>Re-won presidency after Harrison’s term</a:t>
            </a:r>
          </a:p>
          <a:p>
            <a:pPr lvl="1" eaLnBrk="1" hangingPunct="1"/>
            <a:r>
              <a:rPr lang="en-US" smtClean="0"/>
              <a:t>The only president to serve two non-consecutive terms.</a:t>
            </a:r>
          </a:p>
          <a:p>
            <a:pPr lvl="1"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The West Indies and Mexico</a:t>
            </a:r>
            <a:endParaRPr lang="en-US" dirty="0"/>
          </a:p>
        </p:txBody>
      </p:sp>
      <p:sp>
        <p:nvSpPr>
          <p:cNvPr id="16386" name="Content Placeholder 2"/>
          <p:cNvSpPr>
            <a:spLocks noGrp="1"/>
          </p:cNvSpPr>
          <p:nvPr>
            <p:ph idx="1"/>
          </p:nvPr>
        </p:nvSpPr>
        <p:spPr/>
        <p:txBody>
          <a:bodyPr/>
          <a:lstStyle/>
          <a:p>
            <a:pPr eaLnBrk="1" hangingPunct="1"/>
            <a:r>
              <a:rPr lang="en-US" smtClean="0"/>
              <a:t>1880-1920</a:t>
            </a:r>
          </a:p>
          <a:p>
            <a:pPr lvl="1" eaLnBrk="1" hangingPunct="1"/>
            <a:r>
              <a:rPr lang="en-US" smtClean="0"/>
              <a:t>260,000 immigrants came to the southeastern US</a:t>
            </a:r>
          </a:p>
          <a:p>
            <a:pPr lvl="1" eaLnBrk="1" hangingPunct="1"/>
            <a:r>
              <a:rPr lang="en-US" smtClean="0"/>
              <a:t>Came from:</a:t>
            </a:r>
          </a:p>
          <a:p>
            <a:pPr lvl="2" eaLnBrk="1" hangingPunct="1"/>
            <a:r>
              <a:rPr lang="en-US" smtClean="0"/>
              <a:t>Jamaica</a:t>
            </a:r>
          </a:p>
          <a:p>
            <a:pPr lvl="2" eaLnBrk="1" hangingPunct="1"/>
            <a:r>
              <a:rPr lang="en-US" smtClean="0"/>
              <a:t>Puerto Rico</a:t>
            </a:r>
          </a:p>
          <a:p>
            <a:pPr lvl="2" eaLnBrk="1" hangingPunct="1"/>
            <a:r>
              <a:rPr lang="en-US" smtClean="0"/>
              <a:t>Cuba</a:t>
            </a:r>
          </a:p>
          <a:p>
            <a:pPr lvl="2" eaLnBrk="1" hangingPunct="1"/>
            <a:endParaRPr lang="en-US" smtClean="0"/>
          </a:p>
          <a:p>
            <a:pPr eaLnBrk="1" hangingPunct="1"/>
            <a:r>
              <a:rPr lang="en-US" smtClean="0"/>
              <a:t>At one point 700,000 (1/7</a:t>
            </a:r>
            <a:r>
              <a:rPr lang="en-US" baseline="30000" smtClean="0"/>
              <a:t>th</a:t>
            </a:r>
            <a:r>
              <a:rPr lang="en-US" smtClean="0"/>
              <a:t>) of Mexico’s population came to America</a:t>
            </a:r>
          </a:p>
          <a:p>
            <a:pPr lvl="2" eaLnBrk="1" hangingPunct="1"/>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Difficult Journey</a:t>
            </a:r>
            <a:endParaRPr lang="en-US" dirty="0"/>
          </a:p>
        </p:txBody>
      </p:sp>
      <p:sp>
        <p:nvSpPr>
          <p:cNvPr id="17410" name="Content Placeholder 2"/>
          <p:cNvSpPr>
            <a:spLocks noGrp="1"/>
          </p:cNvSpPr>
          <p:nvPr>
            <p:ph sz="half" idx="1"/>
          </p:nvPr>
        </p:nvSpPr>
        <p:spPr>
          <a:xfrm>
            <a:off x="457200" y="1600200"/>
            <a:ext cx="3521075" cy="4525963"/>
          </a:xfrm>
        </p:spPr>
        <p:txBody>
          <a:bodyPr/>
          <a:lstStyle/>
          <a:p>
            <a:pPr eaLnBrk="1" hangingPunct="1">
              <a:lnSpc>
                <a:spcPct val="90000"/>
              </a:lnSpc>
            </a:pPr>
            <a:r>
              <a:rPr lang="en-US" smtClean="0"/>
              <a:t>The immigrants came to America by steamships</a:t>
            </a:r>
          </a:p>
          <a:p>
            <a:pPr lvl="1" eaLnBrk="1" hangingPunct="1">
              <a:lnSpc>
                <a:spcPct val="90000"/>
              </a:lnSpc>
            </a:pPr>
            <a:r>
              <a:rPr lang="en-US" smtClean="0"/>
              <a:t>Across the Atlantic took one week</a:t>
            </a:r>
          </a:p>
          <a:p>
            <a:pPr lvl="1" eaLnBrk="1" hangingPunct="1">
              <a:lnSpc>
                <a:spcPct val="90000"/>
              </a:lnSpc>
            </a:pPr>
            <a:r>
              <a:rPr lang="en-US" smtClean="0"/>
              <a:t>Across the Pacific took three weeks</a:t>
            </a:r>
          </a:p>
          <a:p>
            <a:pPr lvl="1" eaLnBrk="1" hangingPunct="1">
              <a:lnSpc>
                <a:spcPct val="90000"/>
              </a:lnSpc>
            </a:pPr>
            <a:r>
              <a:rPr lang="en-US" smtClean="0"/>
              <a:t>Slept in lice infected beds on the trip</a:t>
            </a:r>
          </a:p>
          <a:p>
            <a:pPr lvl="1" eaLnBrk="1" hangingPunct="1">
              <a:lnSpc>
                <a:spcPct val="90000"/>
              </a:lnSpc>
            </a:pPr>
            <a:r>
              <a:rPr lang="en-US" smtClean="0"/>
              <a:t>Many caught disease and died</a:t>
            </a:r>
          </a:p>
        </p:txBody>
      </p:sp>
      <p:pic>
        <p:nvPicPr>
          <p:cNvPr id="17411" name="Picture 2"/>
          <p:cNvPicPr>
            <a:picLocks noGrp="1" noChangeAspect="1" noChangeArrowheads="1"/>
          </p:cNvPicPr>
          <p:nvPr>
            <p:ph sz="half" idx="2"/>
          </p:nvPr>
        </p:nvPicPr>
        <p:blipFill>
          <a:blip r:embed="rId2"/>
          <a:srcRect/>
          <a:stretch>
            <a:fillRect/>
          </a:stretch>
        </p:blipFill>
        <p:spPr>
          <a:xfrm>
            <a:off x="4200525" y="1600200"/>
            <a:ext cx="3476625"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dirty="0" smtClean="0"/>
              <a:t>Life in the New Land</a:t>
            </a:r>
            <a:endParaRPr lang="en-US" dirty="0"/>
          </a:p>
        </p:txBody>
      </p:sp>
      <p:sp>
        <p:nvSpPr>
          <p:cNvPr id="18434" name="Text Placeholder 5"/>
          <p:cNvSpPr>
            <a:spLocks noGrp="1"/>
          </p:cNvSpPr>
          <p:nvPr>
            <p:ph type="body" idx="1"/>
          </p:nvPr>
        </p:nvSpPr>
        <p:spPr>
          <a:xfrm>
            <a:off x="457200" y="5867400"/>
            <a:ext cx="3521075" cy="457200"/>
          </a:xfrm>
        </p:spPr>
        <p:txBody>
          <a:bodyPr/>
          <a:lstStyle/>
          <a:p>
            <a:pPr eaLnBrk="1" hangingPunct="1"/>
            <a:r>
              <a:rPr lang="en-US" smtClean="0"/>
              <a:t>Ellis Island</a:t>
            </a:r>
          </a:p>
        </p:txBody>
      </p:sp>
      <p:sp>
        <p:nvSpPr>
          <p:cNvPr id="18435" name="Text Placeholder 7"/>
          <p:cNvSpPr>
            <a:spLocks noGrp="1"/>
          </p:cNvSpPr>
          <p:nvPr>
            <p:ph type="body" sz="half" idx="3"/>
          </p:nvPr>
        </p:nvSpPr>
        <p:spPr>
          <a:xfrm>
            <a:off x="4178300" y="5867400"/>
            <a:ext cx="3521075" cy="457200"/>
          </a:xfrm>
        </p:spPr>
        <p:txBody>
          <a:bodyPr/>
          <a:lstStyle/>
          <a:p>
            <a:pPr eaLnBrk="1" hangingPunct="1"/>
            <a:r>
              <a:rPr lang="en-US" smtClean="0"/>
              <a:t>Angel Island</a:t>
            </a:r>
          </a:p>
        </p:txBody>
      </p:sp>
      <p:sp>
        <p:nvSpPr>
          <p:cNvPr id="7" name="Content Placeholder 6"/>
          <p:cNvSpPr>
            <a:spLocks noGrp="1"/>
          </p:cNvSpPr>
          <p:nvPr>
            <p:ph sz="quarter" idx="2"/>
          </p:nvPr>
        </p:nvSpPr>
        <p:spPr>
          <a:xfrm>
            <a:off x="457200" y="1711325"/>
            <a:ext cx="3521075" cy="4114800"/>
          </a:xfrm>
        </p:spPr>
        <p:txBody>
          <a:bodyPr>
            <a:normAutofit fontScale="85000" lnSpcReduction="10000"/>
          </a:bodyPr>
          <a:lstStyle/>
          <a:p>
            <a:pPr marL="274320" indent="-274320" eaLnBrk="1" fontAlgn="auto" hangingPunct="1">
              <a:spcAft>
                <a:spcPts val="0"/>
              </a:spcAft>
              <a:buFont typeface="Wingdings 2"/>
              <a:buChar char=""/>
              <a:defRPr/>
            </a:pPr>
            <a:r>
              <a:rPr lang="en-US" dirty="0" smtClean="0"/>
              <a:t>All immigrants to New York went through inspection at </a:t>
            </a:r>
            <a:r>
              <a:rPr lang="en-US" b="1" dirty="0" smtClean="0"/>
              <a:t>Ellis Island</a:t>
            </a:r>
          </a:p>
          <a:p>
            <a:pPr marL="274320" indent="-274320" eaLnBrk="1" fontAlgn="auto" hangingPunct="1">
              <a:spcAft>
                <a:spcPts val="0"/>
              </a:spcAft>
              <a:buFont typeface="Wingdings 2"/>
              <a:buChar char=""/>
              <a:defRPr/>
            </a:pPr>
            <a:endParaRPr lang="en-US" b="1" dirty="0"/>
          </a:p>
          <a:p>
            <a:pPr marL="274320" indent="-274320" eaLnBrk="1" fontAlgn="auto" hangingPunct="1">
              <a:spcAft>
                <a:spcPts val="0"/>
              </a:spcAft>
              <a:buFont typeface="Wingdings 2"/>
              <a:buChar char=""/>
              <a:defRPr/>
            </a:pPr>
            <a:r>
              <a:rPr lang="en-US" dirty="0" smtClean="0"/>
              <a:t>It was not uncommon for immigrants to wait for over a day to be inspected.</a:t>
            </a:r>
          </a:p>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r>
              <a:rPr lang="en-US" dirty="0" smtClean="0"/>
              <a:t>To enter the US:</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They had to be disease free</a:t>
            </a:r>
          </a:p>
          <a:p>
            <a:pPr marL="521208" lvl="1" eaLnBrk="1" fontAlgn="auto" hangingPunct="1">
              <a:spcAft>
                <a:spcPts val="0"/>
              </a:spcAft>
              <a:buClr>
                <a:schemeClr val="accent4"/>
              </a:buClr>
              <a:buFont typeface="Wingdings 2"/>
              <a:buChar char=""/>
              <a:defRPr/>
            </a:pPr>
            <a:r>
              <a:rPr lang="en-US" dirty="0" smtClean="0">
                <a:solidFill>
                  <a:schemeClr val="tx1">
                    <a:tint val="85000"/>
                  </a:schemeClr>
                </a:solidFill>
              </a:rPr>
              <a:t>Never have been convicted of a felony</a:t>
            </a:r>
          </a:p>
        </p:txBody>
      </p:sp>
      <p:sp>
        <p:nvSpPr>
          <p:cNvPr id="18437" name="Content Placeholder 8"/>
          <p:cNvSpPr>
            <a:spLocks noGrp="1"/>
          </p:cNvSpPr>
          <p:nvPr>
            <p:ph sz="quarter" idx="4"/>
          </p:nvPr>
        </p:nvSpPr>
        <p:spPr>
          <a:xfrm>
            <a:off x="4178300" y="1711325"/>
            <a:ext cx="3521075" cy="4114800"/>
          </a:xfrm>
        </p:spPr>
        <p:txBody>
          <a:bodyPr/>
          <a:lstStyle/>
          <a:p>
            <a:pPr eaLnBrk="1" hangingPunct="1"/>
            <a:r>
              <a:rPr lang="en-US" smtClean="0"/>
              <a:t>Immigrants on the west coast arrived in </a:t>
            </a:r>
            <a:r>
              <a:rPr lang="en-US" b="1" smtClean="0"/>
              <a:t>Angel Island </a:t>
            </a:r>
            <a:r>
              <a:rPr lang="en-US" smtClean="0"/>
              <a:t>in San Francisco Bay</a:t>
            </a:r>
          </a:p>
          <a:p>
            <a:pPr eaLnBrk="1" hangingPunct="1"/>
            <a:endParaRPr lang="en-US" b="1" smtClean="0"/>
          </a:p>
          <a:p>
            <a:pPr eaLnBrk="1" hangingPunct="1"/>
            <a:r>
              <a:rPr lang="en-US" smtClean="0"/>
              <a:t>1910-1940 500,000 Chinese entered the US from Angel Island</a:t>
            </a:r>
          </a:p>
          <a:p>
            <a:pPr eaLnBrk="1" hangingPunct="1"/>
            <a:endParaRPr lang="en-US" b="1" smtClean="0"/>
          </a:p>
          <a:p>
            <a:pPr eaLnBrk="1" hangingPunct="1"/>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7" name="Picture 2"/>
          <p:cNvPicPr>
            <a:picLocks noGrp="1" noChangeAspect="1" noChangeArrowheads="1"/>
          </p:cNvPicPr>
          <p:nvPr>
            <p:ph sz="quarter" idx="2"/>
          </p:nvPr>
        </p:nvPicPr>
        <p:blipFill>
          <a:blip r:embed="rId2"/>
          <a:srcRect/>
          <a:stretch>
            <a:fillRect/>
          </a:stretch>
        </p:blipFill>
        <p:spPr>
          <a:xfrm>
            <a:off x="0" y="0"/>
            <a:ext cx="4572000" cy="3429000"/>
          </a:xfrm>
        </p:spPr>
      </p:pic>
      <p:pic>
        <p:nvPicPr>
          <p:cNvPr id="19458" name="Picture 3"/>
          <p:cNvPicPr>
            <a:picLocks noChangeAspect="1" noChangeArrowheads="1"/>
          </p:cNvPicPr>
          <p:nvPr/>
        </p:nvPicPr>
        <p:blipFill>
          <a:blip r:embed="rId3"/>
          <a:srcRect/>
          <a:stretch>
            <a:fillRect/>
          </a:stretch>
        </p:blipFill>
        <p:spPr bwMode="auto">
          <a:xfrm>
            <a:off x="0" y="3352800"/>
            <a:ext cx="4572000" cy="3505200"/>
          </a:xfrm>
          <a:prstGeom prst="rect">
            <a:avLst/>
          </a:prstGeom>
          <a:noFill/>
          <a:ln w="9525">
            <a:noFill/>
            <a:miter lim="800000"/>
            <a:headEnd/>
            <a:tailEnd/>
          </a:ln>
        </p:spPr>
      </p:pic>
      <p:pic>
        <p:nvPicPr>
          <p:cNvPr id="19459" name="Picture 4"/>
          <p:cNvPicPr>
            <a:picLocks noChangeAspect="1" noChangeArrowheads="1"/>
          </p:cNvPicPr>
          <p:nvPr/>
        </p:nvPicPr>
        <p:blipFill>
          <a:blip r:embed="rId4"/>
          <a:srcRect/>
          <a:stretch>
            <a:fillRect/>
          </a:stretch>
        </p:blipFill>
        <p:spPr bwMode="auto">
          <a:xfrm>
            <a:off x="4572000" y="0"/>
            <a:ext cx="4572000" cy="3276600"/>
          </a:xfrm>
          <a:prstGeom prst="rect">
            <a:avLst/>
          </a:prstGeom>
          <a:noFill/>
          <a:ln w="9525">
            <a:noFill/>
            <a:miter lim="800000"/>
            <a:headEnd/>
            <a:tailEnd/>
          </a:ln>
        </p:spPr>
      </p:pic>
      <p:pic>
        <p:nvPicPr>
          <p:cNvPr id="19460" name="Picture 5"/>
          <p:cNvPicPr>
            <a:picLocks noChangeAspect="1" noChangeArrowheads="1"/>
          </p:cNvPicPr>
          <p:nvPr/>
        </p:nvPicPr>
        <p:blipFill>
          <a:blip r:embed="rId5"/>
          <a:srcRect/>
          <a:stretch>
            <a:fillRect/>
          </a:stretch>
        </p:blipFill>
        <p:spPr bwMode="auto">
          <a:xfrm>
            <a:off x="4572000" y="3276600"/>
            <a:ext cx="4572000" cy="3581400"/>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Immigrant Restrictions</a:t>
            </a:r>
            <a:endParaRPr lang="en-US" dirty="0"/>
          </a:p>
        </p:txBody>
      </p:sp>
      <p:sp>
        <p:nvSpPr>
          <p:cNvPr id="20482" name="Content Placeholder 7"/>
          <p:cNvSpPr>
            <a:spLocks noGrp="1"/>
          </p:cNvSpPr>
          <p:nvPr>
            <p:ph idx="1"/>
          </p:nvPr>
        </p:nvSpPr>
        <p:spPr/>
        <p:txBody>
          <a:bodyPr/>
          <a:lstStyle/>
          <a:p>
            <a:pPr eaLnBrk="1" hangingPunct="1"/>
            <a:r>
              <a:rPr lang="en-US" smtClean="0"/>
              <a:t>Americans thought of the country as a </a:t>
            </a:r>
            <a:r>
              <a:rPr lang="en-US" b="1" smtClean="0"/>
              <a:t>melting pot</a:t>
            </a:r>
            <a:r>
              <a:rPr lang="en-US" smtClean="0"/>
              <a:t>, or people that had abandoned their country to become Americans</a:t>
            </a:r>
          </a:p>
          <a:p>
            <a:pPr eaLnBrk="1" hangingPunct="1"/>
            <a:endParaRPr lang="en-US" smtClean="0"/>
          </a:p>
          <a:p>
            <a:pPr eaLnBrk="1" hangingPunct="1"/>
            <a:r>
              <a:rPr lang="en-US" smtClean="0"/>
              <a:t>The new immigrants did not want to abandon their old culture:</a:t>
            </a:r>
          </a:p>
          <a:p>
            <a:pPr lvl="1" eaLnBrk="1" hangingPunct="1"/>
            <a:r>
              <a:rPr lang="en-US" smtClean="0"/>
              <a:t>Strong opposition to immigrants grew</a:t>
            </a:r>
          </a:p>
          <a:p>
            <a:pPr lvl="1" eaLnBrk="1" hangingPunct="1"/>
            <a:r>
              <a:rPr lang="en-US" b="1" smtClean="0"/>
              <a:t>Nativism</a:t>
            </a:r>
            <a:r>
              <a:rPr lang="en-US" smtClean="0"/>
              <a:t>- favoritism toward natural born Americans became more prominent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7"/>
          <p:cNvSpPr>
            <a:spLocks noGrp="1"/>
          </p:cNvSpPr>
          <p:nvPr>
            <p:ph idx="4294967295"/>
          </p:nvPr>
        </p:nvSpPr>
        <p:spPr/>
        <p:txBody>
          <a:bodyPr/>
          <a:lstStyle/>
          <a:p>
            <a:pPr eaLnBrk="1" hangingPunct="1"/>
            <a:r>
              <a:rPr lang="en-US" smtClean="0"/>
              <a:t>In your group write an essay question. A person should be able to use this article and prior knowledge to develop their answer.</a:t>
            </a:r>
          </a:p>
          <a:p>
            <a:pPr eaLnBrk="1" hangingPunct="1"/>
            <a:endParaRPr lang="en-US" smtClean="0"/>
          </a:p>
          <a:p>
            <a:pPr eaLnBrk="1" hangingPunct="1"/>
            <a:r>
              <a:rPr lang="en-US" smtClean="0"/>
              <a:t>The question should be a higher order thinking type question.</a:t>
            </a:r>
          </a:p>
          <a:p>
            <a:pPr eaLnBrk="1" hangingPunct="1"/>
            <a:endParaRPr lang="en-US" smtClean="0"/>
          </a:p>
          <a:p>
            <a:pPr eaLnBrk="1" hangingPunct="1"/>
            <a:r>
              <a:rPr lang="en-US" smtClean="0"/>
              <a:t>An example question would be: </a:t>
            </a:r>
          </a:p>
        </p:txBody>
      </p:sp>
      <p:sp>
        <p:nvSpPr>
          <p:cNvPr id="54276" name="Text Box 4"/>
          <p:cNvSpPr txBox="1">
            <a:spLocks noChangeArrowheads="1"/>
          </p:cNvSpPr>
          <p:nvPr/>
        </p:nvSpPr>
        <p:spPr bwMode="auto">
          <a:xfrm>
            <a:off x="0" y="228600"/>
            <a:ext cx="9144000" cy="641350"/>
          </a:xfrm>
          <a:prstGeom prst="rect">
            <a:avLst/>
          </a:prstGeom>
          <a:noFill/>
          <a:ln w="9525">
            <a:noFill/>
            <a:miter lim="800000"/>
            <a:headEnd/>
            <a:tailEnd/>
          </a:ln>
          <a:effectLst/>
        </p:spPr>
        <p:txBody>
          <a:bodyPr>
            <a:spAutoFit/>
          </a:bodyPr>
          <a:lstStyle/>
          <a:p>
            <a:pPr>
              <a:spcBef>
                <a:spcPct val="50000"/>
              </a:spcBef>
              <a:defRPr/>
            </a:pPr>
            <a:r>
              <a:rPr lang="en-US" sz="3600" b="1">
                <a:solidFill>
                  <a:srgbClr val="FFC901"/>
                </a:solidFill>
                <a:effectLst>
                  <a:outerShdw blurRad="38100" dist="38100" dir="2700000" algn="tl">
                    <a:srgbClr val="C0C0C0"/>
                  </a:outerShdw>
                </a:effectLst>
              </a:rPr>
              <a:t>MYTH OF THE MELTING POT EXERCISE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3409</TotalTime>
  <Words>1627</Words>
  <Application>Microsoft Office PowerPoint</Application>
  <PresentationFormat>On-screen Show (4:3)</PresentationFormat>
  <Paragraphs>252</Paragraphs>
  <Slides>39</Slides>
  <Notes>0</Notes>
  <HiddenSlides>4</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Opulent</vt:lpstr>
      <vt:lpstr>The New Immigrants</vt:lpstr>
      <vt:lpstr>Europeans</vt:lpstr>
      <vt:lpstr>Chinese and Japanese</vt:lpstr>
      <vt:lpstr>The West Indies and Mexico</vt:lpstr>
      <vt:lpstr>Difficult Journey</vt:lpstr>
      <vt:lpstr>Life in the New Land</vt:lpstr>
      <vt:lpstr>PowerPoint Presentation</vt:lpstr>
      <vt:lpstr>Immigrant Restrictions</vt:lpstr>
      <vt:lpstr>PowerPoint Presentation</vt:lpstr>
      <vt:lpstr>PowerPoint Presentation</vt:lpstr>
      <vt:lpstr>Immigrant Restrictions</vt:lpstr>
      <vt:lpstr>Chinese Exclusion Act</vt:lpstr>
      <vt:lpstr>Gentleman’s Agreement</vt:lpstr>
      <vt:lpstr>CAUSE &amp; EFFECT EXERCISE</vt:lpstr>
      <vt:lpstr>The CHALLENGES OF urbanization</vt:lpstr>
      <vt:lpstr>Setting the stage</vt:lpstr>
      <vt:lpstr>Urban Opportunities</vt:lpstr>
      <vt:lpstr>Immigrants settle in Cities</vt:lpstr>
      <vt:lpstr>Americanization Movement</vt:lpstr>
      <vt:lpstr>Migration from country to City</vt:lpstr>
      <vt:lpstr>PowerPoint Presentation</vt:lpstr>
      <vt:lpstr>Urban Problems</vt:lpstr>
      <vt:lpstr>Transportation and Water</vt:lpstr>
      <vt:lpstr>Sanitation</vt:lpstr>
      <vt:lpstr>Crime</vt:lpstr>
      <vt:lpstr>The Settlement House Movement</vt:lpstr>
      <vt:lpstr>WTL</vt:lpstr>
      <vt:lpstr>Politics in the Gilded Age</vt:lpstr>
      <vt:lpstr>Setting the Stage</vt:lpstr>
      <vt:lpstr>The Political Machine</vt:lpstr>
      <vt:lpstr>Political Machine Structure</vt:lpstr>
      <vt:lpstr>PowerPoint Presentation</vt:lpstr>
      <vt:lpstr>Role of the Boss</vt:lpstr>
      <vt:lpstr>Election Fraud and Graft</vt:lpstr>
      <vt:lpstr>The tweed ring Scandal</vt:lpstr>
      <vt:lpstr>Patronage Spurs Reform</vt:lpstr>
      <vt:lpstr>Reform</vt:lpstr>
      <vt:lpstr>Business Buys influence</vt:lpstr>
      <vt:lpstr>Business buys influence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Immigrants</dc:title>
  <dc:creator>Matt</dc:creator>
  <cp:lastModifiedBy>Mays, Gregg A.</cp:lastModifiedBy>
  <cp:revision>21</cp:revision>
  <dcterms:created xsi:type="dcterms:W3CDTF">2008-11-12T00:49:29Z</dcterms:created>
  <dcterms:modified xsi:type="dcterms:W3CDTF">2014-10-03T17:11:03Z</dcterms:modified>
</cp:coreProperties>
</file>