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2" r:id="rId11"/>
    <p:sldId id="265" r:id="rId12"/>
    <p:sldId id="266" r:id="rId13"/>
    <p:sldId id="267" r:id="rId14"/>
    <p:sldId id="268" r:id="rId15"/>
    <p:sldId id="269" r:id="rId16"/>
    <p:sldId id="270" r:id="rId17"/>
    <p:sldId id="283" r:id="rId18"/>
    <p:sldId id="272" r:id="rId19"/>
    <p:sldId id="271" r:id="rId20"/>
    <p:sldId id="273" r:id="rId21"/>
    <p:sldId id="274" r:id="rId22"/>
    <p:sldId id="281" r:id="rId23"/>
    <p:sldId id="275" r:id="rId24"/>
    <p:sldId id="276" r:id="rId25"/>
    <p:sldId id="277" r:id="rId26"/>
    <p:sldId id="278" r:id="rId27"/>
    <p:sldId id="279" r:id="rId28"/>
    <p:sldId id="280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3" autoAdjust="0"/>
    <p:restoredTop sz="94660"/>
  </p:normalViewPr>
  <p:slideViewPr>
    <p:cSldViewPr>
      <p:cViewPr varScale="1">
        <p:scale>
          <a:sx n="72" d="100"/>
          <a:sy n="72" d="100"/>
        </p:scale>
        <p:origin x="1056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388D250-0ED9-40C8-A15C-DDC5F338EFC7}" type="datetimeFigureOut">
              <a:rPr lang="en-US"/>
              <a:pPr>
                <a:defRPr/>
              </a:pPr>
              <a:t>9/30/2015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14D6D24-790B-485A-B6C8-85C5E4144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38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E3F8B0-0DA5-4B78-A885-B2F66F31B9E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37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4C90EC5-6D8C-4461-86CA-A74C02D97DE0}" type="datetimeFigureOut">
              <a:rPr lang="en-US"/>
              <a:pPr>
                <a:defRPr/>
              </a:pPr>
              <a:t>9/30/2015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8A8F6AC-0C41-41A5-87D2-5E3913FB2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1026F-9C8C-4D01-9D24-95B76B4DD7D8}" type="datetimeFigureOut">
              <a:rPr lang="en-US"/>
              <a:pPr>
                <a:defRPr/>
              </a:pPr>
              <a:t>9/30/2015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04035-AFC8-4B00-ABC2-B1B9A57DB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BCD8C-7E92-4FDA-94CC-CCD83020D9C2}" type="datetimeFigureOut">
              <a:rPr lang="en-US"/>
              <a:pPr>
                <a:defRPr/>
              </a:pPr>
              <a:t>9/30/2015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98CBC-C39C-4E7C-AF3E-A6BF02F72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894D1-A11B-4880-9438-252C58D8D10D}" type="datetimeFigureOut">
              <a:rPr lang="en-US"/>
              <a:pPr>
                <a:defRPr/>
              </a:pPr>
              <a:t>9/30/2015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169F0-5304-4DD4-B8B1-B3F06923D8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F5D5EC-6050-4F8F-8354-9C190009F7BD}" type="datetimeFigureOut">
              <a:rPr lang="en-US"/>
              <a:pPr>
                <a:defRPr/>
              </a:pPr>
              <a:t>9/30/2015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65ED43-D1DF-400D-9B5D-F3C47180E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C20F75-087F-40AF-99F1-DB23873C4612}" type="datetimeFigureOut">
              <a:rPr lang="en-US"/>
              <a:pPr>
                <a:defRPr/>
              </a:pPr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199189-FB05-4784-819B-E9EE5498B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F52CAD-7DEB-4501-8A3B-64024E17B858}" type="datetimeFigureOut">
              <a:rPr lang="en-US"/>
              <a:pPr>
                <a:defRPr/>
              </a:pPr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68EA67-B335-42D1-A17A-C1709D273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E58FB7-FF3E-4E8A-B8A9-FFA27C78B0CC}" type="datetimeFigureOut">
              <a:rPr lang="en-US"/>
              <a:pPr>
                <a:defRPr/>
              </a:pPr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4744DB-41EE-4152-A9C0-75872CBCB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67170-EB7A-4301-94A5-806EDA69B063}" type="datetimeFigureOut">
              <a:rPr lang="en-US"/>
              <a:pPr>
                <a:defRPr/>
              </a:pPr>
              <a:t>9/30/2015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8D25D-3283-4C3C-A90F-2BA1EF315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206BEB-BD43-4C20-B0D7-6622109C20F6}" type="datetimeFigureOut">
              <a:rPr lang="en-US"/>
              <a:pPr>
                <a:defRPr/>
              </a:pPr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FC4C54-854C-4461-B537-74435C05E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00DC398-7AE0-4D5B-8B3B-679863AC1D8A}" type="datetimeFigureOut">
              <a:rPr lang="en-US"/>
              <a:pPr>
                <a:defRPr/>
              </a:pPr>
              <a:t>9/30/2015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38FAFAB-8568-4BB6-ACC3-4251F07B3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5543383-BF23-4B0E-A89C-D19DE65A2F7E}" type="datetimeFigureOut">
              <a:rPr lang="en-US"/>
              <a:pPr>
                <a:defRPr/>
              </a:pPr>
              <a:t>9/30/2015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ADDB413-B966-4B13-9A4A-ACE666514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6" r:id="rId4"/>
    <p:sldLayoutId id="2147483687" r:id="rId5"/>
    <p:sldLayoutId id="2147483688" r:id="rId6"/>
    <p:sldLayoutId id="2147483682" r:id="rId7"/>
    <p:sldLayoutId id="2147483689" r:id="rId8"/>
    <p:sldLayoutId id="2147483690" r:id="rId9"/>
    <p:sldLayoutId id="2147483681" r:id="rId10"/>
    <p:sldLayoutId id="214748368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Expansion of Industry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1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algn="ctr" eaLnBrk="1" hangingPunct="1">
              <a:buFont typeface="Wingdings 3" pitchFamily="18" charset="2"/>
              <a:buNone/>
            </a:pP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42937" y="2520950"/>
            <a:ext cx="8229601" cy="1143000"/>
          </a:xfrm>
        </p:spPr>
        <p:txBody>
          <a:bodyPr rtlCol="0"/>
          <a:lstStyle/>
          <a:p>
            <a:pPr eaLnBrk="1" hangingPunct="1">
              <a:defRPr/>
            </a:pPr>
            <a:r>
              <a:rPr lang="en-US" dirty="0" smtClean="0"/>
              <a:t>The Age of the Railroads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By 1856 the railroads made it just west of the Mississippi.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Central Pacific Railroad and Union Pacific first transcontinental railroad came together at Promontory, Utah.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two railroads were connected with a golden spike.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Railroads Span Time and Space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With the railroad came:</a:t>
            </a:r>
          </a:p>
          <a:p>
            <a:pPr marL="849313" lvl="1" indent="-457200" eaLnBrk="1" hangingPunct="1">
              <a:buFont typeface="Lucida Sans Unicode" pitchFamily="34" charset="0"/>
              <a:buAutoNum type="arabicPeriod"/>
            </a:pPr>
            <a:r>
              <a:rPr lang="en-US" smtClean="0"/>
              <a:t>A new start</a:t>
            </a:r>
          </a:p>
          <a:p>
            <a:pPr marL="849313" lvl="1" indent="-457200" eaLnBrk="1" hangingPunct="1">
              <a:buFont typeface="Lucida Sans Unicode" pitchFamily="34" charset="0"/>
              <a:buAutoNum type="arabicPeriod"/>
            </a:pPr>
            <a:r>
              <a:rPr lang="en-US" smtClean="0"/>
              <a:t>New land</a:t>
            </a:r>
          </a:p>
          <a:p>
            <a:pPr marL="849313" lvl="1" indent="-457200" eaLnBrk="1" hangingPunct="1">
              <a:buFont typeface="Lucida Sans Unicode" pitchFamily="34" charset="0"/>
              <a:buAutoNum type="arabicPeriod"/>
            </a:pPr>
            <a:r>
              <a:rPr lang="en-US" smtClean="0"/>
              <a:t>New Opportunity</a:t>
            </a:r>
          </a:p>
          <a:p>
            <a:pPr marL="849313" lvl="1" indent="-457200" eaLnBrk="1" hangingPunct="1">
              <a:buFont typeface="Lucida Sans Unicode" pitchFamily="34" charset="0"/>
              <a:buAutoNum type="arabicPeriod"/>
            </a:pPr>
            <a:endParaRPr lang="en-US" smtClean="0"/>
          </a:p>
          <a:p>
            <a:pPr eaLnBrk="1" hangingPunct="1"/>
            <a:r>
              <a:rPr lang="en-US" smtClean="0"/>
              <a:t>Central Pacific Railroad was built by </a:t>
            </a:r>
            <a:r>
              <a:rPr lang="en-US" b="1" u="sng" smtClean="0"/>
              <a:t>Chinese</a:t>
            </a:r>
            <a:r>
              <a:rPr lang="en-US" smtClean="0"/>
              <a:t> immigrants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Union Pacific was built by </a:t>
            </a:r>
            <a:r>
              <a:rPr lang="en-US" b="1" u="sng" smtClean="0"/>
              <a:t>Irish</a:t>
            </a:r>
            <a:r>
              <a:rPr lang="en-US" smtClean="0"/>
              <a:t> immigrants</a:t>
            </a:r>
          </a:p>
          <a:p>
            <a:pPr marL="849313" lvl="1" indent="-457200" eaLnBrk="1" hangingPunct="1"/>
            <a:r>
              <a:rPr lang="en-US" sz="1600" smtClean="0"/>
              <a:t>Over 2000  people died and 20,000 more were injured connecting these two railroads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Romance and Reality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919662"/>
          </a:xfrm>
        </p:spPr>
        <p:txBody>
          <a:bodyPr/>
          <a:lstStyle/>
          <a:p>
            <a:pPr eaLnBrk="1" hangingPunct="1"/>
            <a:r>
              <a:rPr lang="en-US" smtClean="0"/>
              <a:t>The transcontinental railroad brought America back to one united nation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Noon was considered when the sun was directly overhead, but this was a different time in different places in the U.S.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C.F. Dowd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Proposed that the earth should be broken into 24 time zones</a:t>
            </a:r>
          </a:p>
          <a:p>
            <a:pPr lvl="1" eaLnBrk="1" hangingPunct="1"/>
            <a:r>
              <a:rPr lang="en-US" smtClean="0"/>
              <a:t>Four different time zones in the U.S.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Railroad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 a result of the railroad:</a:t>
            </a:r>
          </a:p>
          <a:p>
            <a:pPr lvl="1" eaLnBrk="1" hangingPunct="1"/>
            <a:r>
              <a:rPr lang="en-US" smtClean="0"/>
              <a:t>Glass, Iron, Coal, Steel and Lumber industries grew rapidly</a:t>
            </a:r>
          </a:p>
          <a:p>
            <a:pPr lvl="1" eaLnBrk="1" hangingPunct="1"/>
            <a:r>
              <a:rPr lang="en-US" smtClean="0"/>
              <a:t>Towns began to spring up in the west</a:t>
            </a:r>
          </a:p>
          <a:p>
            <a:pPr lvl="1" eaLnBrk="1" hangingPunct="1"/>
            <a:r>
              <a:rPr lang="en-US" smtClean="0"/>
              <a:t>Population spread quickly westward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George M. Pullman</a:t>
            </a:r>
          </a:p>
          <a:p>
            <a:pPr lvl="1" eaLnBrk="1" hangingPunct="1"/>
            <a:r>
              <a:rPr lang="en-US" smtClean="0"/>
              <a:t>Built a factory for making railroad cars</a:t>
            </a:r>
          </a:p>
          <a:p>
            <a:pPr lvl="1" eaLnBrk="1" hangingPunct="1">
              <a:buFont typeface="Verdana" pitchFamily="34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Grangers</a:t>
            </a:r>
          </a:p>
          <a:p>
            <a:pPr lvl="1" eaLnBrk="1" hangingPunct="1"/>
            <a:r>
              <a:rPr lang="en-US" smtClean="0"/>
              <a:t>A group of farmers that demanded governmental control over the railroad</a:t>
            </a:r>
          </a:p>
          <a:p>
            <a:pPr lvl="1" eaLnBrk="1" hangingPunct="1"/>
            <a:r>
              <a:rPr lang="en-US" smtClean="0"/>
              <a:t>These laws would regulate railroads for the benefit of farmers and consumers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The railroad companies brought this to court</a:t>
            </a:r>
          </a:p>
          <a:p>
            <a:pPr lvl="2" eaLnBrk="1" hangingPunct="1"/>
            <a:r>
              <a:rPr lang="en-US" smtClean="0"/>
              <a:t>Munn v. Illinois</a:t>
            </a:r>
          </a:p>
          <a:p>
            <a:pPr lvl="3" eaLnBrk="1" hangingPunct="1"/>
            <a:r>
              <a:rPr lang="en-US" smtClean="0"/>
              <a:t>Supreme Court Case that upheld the “Granger Laws”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Grangers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1866</a:t>
            </a:r>
          </a:p>
          <a:p>
            <a:pPr lvl="1" eaLnBrk="1" hangingPunct="1"/>
            <a:r>
              <a:rPr lang="en-US" smtClean="0"/>
              <a:t>The Supreme Court ruled that states could not set rates on interstate commerce</a:t>
            </a:r>
          </a:p>
          <a:p>
            <a:pPr lvl="1" eaLnBrk="1" hangingPunct="1"/>
            <a:r>
              <a:rPr lang="en-US" smtClean="0"/>
              <a:t>Congress passes the Interstate Commerce Act</a:t>
            </a:r>
          </a:p>
          <a:p>
            <a:pPr lvl="2" eaLnBrk="1" hangingPunct="1"/>
            <a:r>
              <a:rPr lang="en-US" smtClean="0"/>
              <a:t>Gave the federal government the right to control commerce between states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Interstate Commerce Act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3—Write three inventors/inventions we have discussed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2—Write why these inventions were important or necessary.</a:t>
            </a:r>
          </a:p>
          <a:p>
            <a:endParaRPr lang="en-US" dirty="0"/>
          </a:p>
          <a:p>
            <a:r>
              <a:rPr lang="en-US" dirty="0" smtClean="0"/>
              <a:t>1—Write one thing you and your group learned today.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3-2-1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39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3" pitchFamily="18" charset="2"/>
              <a:buNone/>
            </a:pPr>
            <a:endParaRPr lang="en-US" sz="4000" smtClean="0"/>
          </a:p>
          <a:p>
            <a:pPr algn="ctr">
              <a:buFont typeface="Wingdings 3" pitchFamily="18" charset="2"/>
              <a:buNone/>
            </a:pPr>
            <a:endParaRPr lang="en-US" sz="40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2937" y="2597150"/>
            <a:ext cx="8229601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Big Business and Labor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525963"/>
          </a:xfrm>
        </p:spPr>
        <p:txBody>
          <a:bodyPr/>
          <a:lstStyle/>
          <a:p>
            <a:r>
              <a:rPr lang="en-US" smtClean="0"/>
              <a:t>Carnegie</a:t>
            </a:r>
          </a:p>
          <a:p>
            <a:pPr lvl="1"/>
            <a:r>
              <a:rPr lang="en-US" smtClean="0"/>
              <a:t>Poor Scottish immigrant</a:t>
            </a:r>
          </a:p>
          <a:p>
            <a:pPr lvl="1"/>
            <a:r>
              <a:rPr lang="en-US" smtClean="0"/>
              <a:t>Worked for and bought stock in the Pennsylvania Railroad</a:t>
            </a:r>
          </a:p>
          <a:p>
            <a:pPr lvl="1"/>
            <a:r>
              <a:rPr lang="en-US" smtClean="0"/>
              <a:t>Became rich from the investment</a:t>
            </a:r>
          </a:p>
          <a:p>
            <a:pPr lvl="1"/>
            <a:endParaRPr lang="en-US" smtClean="0"/>
          </a:p>
          <a:p>
            <a:r>
              <a:rPr lang="en-US" smtClean="0"/>
              <a:t>Carnegie Steel</a:t>
            </a:r>
          </a:p>
          <a:p>
            <a:pPr lvl="1"/>
            <a:r>
              <a:rPr lang="en-US" smtClean="0"/>
              <a:t>Carnegie used the money from the investment to start a steel company.</a:t>
            </a:r>
          </a:p>
          <a:p>
            <a:pPr>
              <a:buFont typeface="Wingdings 3" pitchFamily="18" charset="2"/>
              <a:buNone/>
            </a:pP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Andrew Carnegie</a:t>
            </a:r>
            <a:endParaRPr lang="en-US" dirty="0"/>
          </a:p>
        </p:txBody>
      </p:sp>
      <p:pic>
        <p:nvPicPr>
          <p:cNvPr id="32771" name="Picture 5" descr="Copy%20of%20ANDR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295400"/>
            <a:ext cx="3659188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the years following the Civil War the U.S. was still largely agricultural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By the 1920s the U.S. had become one of the largest industrial powerhouses in the world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US had:</a:t>
            </a:r>
          </a:p>
          <a:p>
            <a:pPr marL="971550" lvl="1" indent="-514350" eaLnBrk="1" hangingPunct="1">
              <a:buFont typeface="Lucida Sans Unicode" pitchFamily="34" charset="0"/>
              <a:buAutoNum type="arabicPeriod"/>
            </a:pPr>
            <a:r>
              <a:rPr lang="en-US" smtClean="0"/>
              <a:t>An abundance of natural resources</a:t>
            </a:r>
          </a:p>
          <a:p>
            <a:pPr marL="971550" lvl="1" indent="-514350" eaLnBrk="1" hangingPunct="1">
              <a:buFont typeface="Lucida Sans Unicode" pitchFamily="34" charset="0"/>
              <a:buAutoNum type="arabicPeriod"/>
            </a:pPr>
            <a:r>
              <a:rPr lang="en-US" smtClean="0"/>
              <a:t>Government support for large industry</a:t>
            </a:r>
          </a:p>
          <a:p>
            <a:pPr marL="971550" lvl="1" indent="-514350" eaLnBrk="1" hangingPunct="1">
              <a:buFont typeface="Lucida Sans Unicode" pitchFamily="34" charset="0"/>
              <a:buAutoNum type="arabicPeriod"/>
            </a:pPr>
            <a:r>
              <a:rPr lang="en-US" smtClean="0"/>
              <a:t>A growing urban population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Setting the Stage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New Business Strategies</a:t>
            </a:r>
          </a:p>
          <a:p>
            <a:pPr lvl="1"/>
            <a:r>
              <a:rPr lang="en-US" smtClean="0"/>
              <a:t>Continually searched for a way to find better products more cheaply</a:t>
            </a:r>
          </a:p>
          <a:p>
            <a:pPr lvl="1"/>
            <a:r>
              <a:rPr lang="en-US" smtClean="0"/>
              <a:t>Used accounting to track costs precisely</a:t>
            </a:r>
          </a:p>
          <a:p>
            <a:pPr lvl="1"/>
            <a:r>
              <a:rPr lang="en-US" smtClean="0"/>
              <a:t>Attracted talented people by offering them stock in the company</a:t>
            </a:r>
          </a:p>
          <a:p>
            <a:pPr lvl="1"/>
            <a:r>
              <a:rPr lang="en-US" smtClean="0"/>
              <a:t>Tried to own most of the steel market</a:t>
            </a:r>
          </a:p>
          <a:p>
            <a:pPr lvl="2"/>
            <a:r>
              <a:rPr lang="en-US" b="1" smtClean="0"/>
              <a:t>Vertical Integration- </a:t>
            </a:r>
            <a:r>
              <a:rPr lang="en-US" smtClean="0"/>
              <a:t>bought all aspects of the industry: coal mines, railroad freighters etc.</a:t>
            </a:r>
          </a:p>
          <a:p>
            <a:pPr lvl="2"/>
            <a:r>
              <a:rPr lang="en-US" b="1" smtClean="0"/>
              <a:t>Horizontal Integration- </a:t>
            </a:r>
            <a:r>
              <a:rPr lang="en-US" smtClean="0"/>
              <a:t>bought out all of his competitors</a:t>
            </a:r>
            <a:endParaRPr lang="en-US" b="1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Carnegie’s Success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Social Darwinism</a:t>
            </a:r>
          </a:p>
          <a:p>
            <a:pPr lvl="1"/>
            <a:r>
              <a:rPr lang="en-US" smtClean="0"/>
              <a:t>Grew from Charles Darwin’s theory of biological evolution</a:t>
            </a:r>
          </a:p>
          <a:p>
            <a:pPr lvl="1"/>
            <a:r>
              <a:rPr lang="en-US" smtClean="0"/>
              <a:t>Darwin's theory was based on the natural selection (the strongest survive)</a:t>
            </a:r>
          </a:p>
          <a:p>
            <a:pPr lvl="1"/>
            <a:r>
              <a:rPr lang="en-US" smtClean="0"/>
              <a:t>Social Darwinism refers to the natural selection of </a:t>
            </a:r>
            <a:r>
              <a:rPr lang="en-US" b="1" smtClean="0"/>
              <a:t>businesses</a:t>
            </a:r>
            <a:r>
              <a:rPr lang="en-US" smtClean="0"/>
              <a:t> (the strongest survive)</a:t>
            </a:r>
          </a:p>
          <a:p>
            <a:pPr lvl="1"/>
            <a:r>
              <a:rPr lang="en-US" smtClean="0"/>
              <a:t>It was determined that government had no right to regulate business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0" dirty="0" smtClean="0"/>
              <a:t>Social Darwinism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>
                <a:effectLst/>
              </a:rPr>
              <a:t>Types of Businesses</a:t>
            </a:r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/>
              <a:t>Monopolies</a:t>
            </a:r>
            <a:r>
              <a:rPr lang="en-US" smtClean="0"/>
              <a:t>- Complete control over an industries products, wages, and prices.</a:t>
            </a:r>
          </a:p>
          <a:p>
            <a:endParaRPr lang="en-US" smtClean="0"/>
          </a:p>
          <a:p>
            <a:r>
              <a:rPr lang="en-US" b="1" smtClean="0"/>
              <a:t>Holding Companies-</a:t>
            </a:r>
            <a:r>
              <a:rPr lang="en-US" smtClean="0"/>
              <a:t>  A corporation that does nothing but buy all the stock of another company</a:t>
            </a:r>
          </a:p>
          <a:p>
            <a:endParaRPr lang="en-US" smtClean="0"/>
          </a:p>
          <a:p>
            <a:r>
              <a:rPr lang="en-US" b="1" smtClean="0"/>
              <a:t>Trust Company- </a:t>
            </a:r>
            <a:r>
              <a:rPr lang="en-US" smtClean="0"/>
              <a:t>Companies that turned their stock over to other companies who then ran both companies as one large organization.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/>
          <a:p>
            <a:r>
              <a:rPr lang="en-US" sz="2000" smtClean="0"/>
              <a:t>The goal of business was to own all aspects of the business and achieve monopoly</a:t>
            </a:r>
          </a:p>
          <a:p>
            <a:endParaRPr lang="en-US" sz="2000" smtClean="0"/>
          </a:p>
          <a:p>
            <a:r>
              <a:rPr lang="en-US" sz="2000" smtClean="0"/>
              <a:t>JP Morgan</a:t>
            </a:r>
          </a:p>
          <a:p>
            <a:pPr lvl="1"/>
            <a:r>
              <a:rPr lang="en-US" sz="2000" smtClean="0"/>
              <a:t>Banker that owned US Steel</a:t>
            </a:r>
          </a:p>
          <a:p>
            <a:pPr lvl="1"/>
            <a:r>
              <a:rPr lang="en-US" sz="2000" smtClean="0"/>
              <a:t>Bought out Carnegie Steel</a:t>
            </a:r>
          </a:p>
          <a:p>
            <a:pPr lvl="1"/>
            <a:r>
              <a:rPr lang="en-US" sz="2000" smtClean="0"/>
              <a:t>US Steel became the biggest US business</a:t>
            </a:r>
          </a:p>
          <a:p>
            <a:endParaRPr lang="en-US" sz="2000" smtClean="0"/>
          </a:p>
          <a:p>
            <a:r>
              <a:rPr lang="en-US" sz="2000" smtClean="0"/>
              <a:t>John D. Rockefellar</a:t>
            </a:r>
          </a:p>
          <a:p>
            <a:pPr lvl="1"/>
            <a:r>
              <a:rPr lang="en-US" sz="2000" smtClean="0"/>
              <a:t>Standard Oil owner</a:t>
            </a:r>
          </a:p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Monopolies</a:t>
            </a:r>
            <a:endParaRPr lang="en-US" dirty="0"/>
          </a:p>
        </p:txBody>
      </p:sp>
      <p:pic>
        <p:nvPicPr>
          <p:cNvPr id="36867" name="Content Placeholder 11" descr="rockafeller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1905000"/>
            <a:ext cx="4267200" cy="39624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government was concerned that these new monopolies were ruining free competition</a:t>
            </a:r>
          </a:p>
          <a:p>
            <a:endParaRPr lang="en-US" smtClean="0"/>
          </a:p>
          <a:p>
            <a:r>
              <a:rPr lang="en-US" smtClean="0"/>
              <a:t>Sherman Antitrust of 1890</a:t>
            </a:r>
          </a:p>
          <a:p>
            <a:pPr lvl="1"/>
            <a:r>
              <a:rPr lang="en-US" smtClean="0"/>
              <a:t>Made it illegal to form a trust that interfered with trade between states or other countries</a:t>
            </a:r>
          </a:p>
          <a:p>
            <a:pPr lvl="1"/>
            <a:r>
              <a:rPr lang="en-US" smtClean="0"/>
              <a:t>The companies that had merged had to reorganize into single businesses again</a:t>
            </a:r>
          </a:p>
          <a:p>
            <a:pPr lvl="1"/>
            <a:r>
              <a:rPr lang="en-US" smtClean="0"/>
              <a:t>Made it illegal for business to own all aspects of an industry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Sherman Antitrust Act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growth of business brought about the need to labor unions</a:t>
            </a:r>
          </a:p>
          <a:p>
            <a:endParaRPr lang="en-US" smtClean="0"/>
          </a:p>
          <a:p>
            <a:r>
              <a:rPr lang="en-US" smtClean="0"/>
              <a:t>It was not uncommon for factory worker to work 12 hour days 6 days a week (72 hours a week)</a:t>
            </a:r>
          </a:p>
          <a:p>
            <a:endParaRPr lang="en-US" smtClean="0"/>
          </a:p>
          <a:p>
            <a:r>
              <a:rPr lang="en-US" smtClean="0"/>
              <a:t>Kids as young as 5 were working 12 hour days for 27 cents a day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 Unions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American Federation of Labor</a:t>
            </a:r>
          </a:p>
          <a:p>
            <a:pPr lvl="1"/>
            <a:r>
              <a:rPr lang="en-US" u="sng" smtClean="0"/>
              <a:t>Samuel Gompers- President</a:t>
            </a:r>
          </a:p>
          <a:p>
            <a:pPr lvl="2"/>
            <a:r>
              <a:rPr lang="en-US" smtClean="0"/>
              <a:t>Focused on negotiations between management and labor unions</a:t>
            </a:r>
          </a:p>
          <a:p>
            <a:pPr lvl="2"/>
            <a:r>
              <a:rPr lang="en-US" smtClean="0"/>
              <a:t>Used strikes as a major tactic</a:t>
            </a:r>
          </a:p>
          <a:p>
            <a:pPr lvl="2"/>
            <a:r>
              <a:rPr lang="en-US" smtClean="0"/>
              <a:t>Strikes helped the union win higher wages and shorter work weeks</a:t>
            </a:r>
          </a:p>
          <a:p>
            <a:pPr lvl="2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Union Movement Diverge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1" smtClean="0"/>
              <a:t>Socialism</a:t>
            </a:r>
            <a:r>
              <a:rPr lang="en-US" smtClean="0"/>
              <a:t>- belief in governmental control of business and property as well as the distribution of the wealth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Comes from the ideas of the German Philosopher Karl Marx</a:t>
            </a:r>
          </a:p>
          <a:p>
            <a:pPr lvl="2"/>
            <a:r>
              <a:rPr lang="en-US" smtClean="0"/>
              <a:t>Wanted to overthrow capitalism</a:t>
            </a:r>
          </a:p>
          <a:p>
            <a:pPr lvl="2"/>
            <a:r>
              <a:rPr lang="en-US" smtClean="0"/>
              <a:t>Socialism at its extreme form is known as communism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Socialism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Great Strike of 1877</a:t>
            </a:r>
          </a:p>
          <a:p>
            <a:pPr lvl="1"/>
            <a:r>
              <a:rPr lang="en-US" smtClean="0"/>
              <a:t>Baltimore and Ohio Railroad (B&amp;O)</a:t>
            </a:r>
          </a:p>
          <a:p>
            <a:pPr lvl="1"/>
            <a:r>
              <a:rPr lang="en-US" smtClean="0"/>
              <a:t>Protesting the second wage cut in 2 months</a:t>
            </a:r>
          </a:p>
          <a:p>
            <a:pPr lvl="1"/>
            <a:r>
              <a:rPr lang="en-US" smtClean="0"/>
              <a:t>President Rutherford B. Hayes stepped in and put a stop to the strike because it was affecting interstate commerce.</a:t>
            </a:r>
          </a:p>
          <a:p>
            <a:r>
              <a:rPr lang="en-US" smtClean="0"/>
              <a:t>Other major strikes</a:t>
            </a:r>
          </a:p>
          <a:p>
            <a:pPr lvl="1"/>
            <a:r>
              <a:rPr lang="en-US" smtClean="0"/>
              <a:t>The Haymarket Affair</a:t>
            </a:r>
          </a:p>
          <a:p>
            <a:pPr lvl="1"/>
            <a:r>
              <a:rPr lang="en-US" smtClean="0"/>
              <a:t>The Homestead strike</a:t>
            </a:r>
          </a:p>
          <a:p>
            <a:pPr lvl="1"/>
            <a:r>
              <a:rPr lang="en-US" smtClean="0"/>
              <a:t>Pullman company strike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Strikes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>
            <a:normAutofit fontScale="77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1859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Edwin Drake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Used a steam engine to drill for oil near Titusville, PA.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Started an oil boom in many states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Kerosene was originally refined from oil for burning lamps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After the introduction of the automobile, gasoline became the most important form of oil.</a:t>
            </a:r>
            <a:endParaRPr lang="en-US" dirty="0"/>
          </a:p>
        </p:txBody>
      </p:sp>
      <p:pic>
        <p:nvPicPr>
          <p:cNvPr id="16386" name="Content Placeholder 4" descr="hillbillies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876800" y="1828800"/>
            <a:ext cx="3962400" cy="44196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Black Gold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Henry Bessemer</a:t>
            </a:r>
          </a:p>
          <a:p>
            <a:pPr lvl="1" eaLnBrk="1" hangingPunct="1"/>
            <a:r>
              <a:rPr lang="en-US" smtClean="0"/>
              <a:t>Developed the Bessemer steel process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Injected air into iron to remove the carbon and other impurities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This process turned iron into steel</a:t>
            </a:r>
          </a:p>
          <a:p>
            <a:pPr lvl="2" eaLnBrk="1" hangingPunct="1"/>
            <a:r>
              <a:rPr lang="en-US" smtClean="0"/>
              <a:t>More flexible</a:t>
            </a:r>
          </a:p>
          <a:p>
            <a:pPr lvl="2" eaLnBrk="1" hangingPunct="1"/>
            <a:r>
              <a:rPr lang="en-US" smtClean="0"/>
              <a:t>Lighter</a:t>
            </a:r>
          </a:p>
          <a:p>
            <a:pPr lvl="2" eaLnBrk="1" hangingPunct="1"/>
            <a:r>
              <a:rPr lang="en-US" smtClean="0"/>
              <a:t>Rust resistant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Bessemer Steel Process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smtClean="0"/>
              <a:t>The railroads became the biggest customer for steel</a:t>
            </a:r>
          </a:p>
          <a:p>
            <a:pPr eaLnBrk="1" hangingPunct="1">
              <a:lnSpc>
                <a:spcPct val="90000"/>
              </a:lnSpc>
            </a:pPr>
            <a:endParaRPr lang="en-US" sz="2500" smtClean="0"/>
          </a:p>
          <a:p>
            <a:pPr eaLnBrk="1" hangingPunct="1">
              <a:lnSpc>
                <a:spcPct val="90000"/>
              </a:lnSpc>
            </a:pPr>
            <a:r>
              <a:rPr lang="en-US" sz="2500" smtClean="0"/>
              <a:t>The Brooklyn Bridge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smtClean="0"/>
              <a:t>100% Steel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smtClean="0"/>
              <a:t>1883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smtClean="0"/>
              <a:t>1595 feet across the East River in NY</a:t>
            </a:r>
          </a:p>
          <a:p>
            <a:pPr lvl="1" eaLnBrk="1" hangingPunct="1">
              <a:lnSpc>
                <a:spcPct val="90000"/>
              </a:lnSpc>
            </a:pPr>
            <a:endParaRPr lang="en-US" sz="2100" smtClean="0"/>
          </a:p>
          <a:p>
            <a:pPr eaLnBrk="1" hangingPunct="1">
              <a:lnSpc>
                <a:spcPct val="90000"/>
              </a:lnSpc>
            </a:pPr>
            <a:r>
              <a:rPr lang="en-US" sz="2500" smtClean="0"/>
              <a:t>William Le Baron Jenny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smtClean="0"/>
              <a:t>Designed the first skyscraper (Home Insurance Building- Chicago)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smtClean="0"/>
              <a:t>Built with a steel frame</a:t>
            </a:r>
          </a:p>
          <a:p>
            <a:pPr lvl="1" eaLnBrk="1" hangingPunct="1">
              <a:lnSpc>
                <a:spcPct val="90000"/>
              </a:lnSpc>
            </a:pPr>
            <a:endParaRPr lang="en-US" sz="2100" smtClean="0"/>
          </a:p>
          <a:p>
            <a:pPr lvl="1" eaLnBrk="1" hangingPunct="1">
              <a:lnSpc>
                <a:spcPct val="90000"/>
              </a:lnSpc>
            </a:pPr>
            <a:endParaRPr lang="en-US" sz="21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New Uses for Steel</a:t>
            </a:r>
            <a:endParaRPr lang="en-US" dirty="0"/>
          </a:p>
        </p:txBody>
      </p:sp>
      <p:pic>
        <p:nvPicPr>
          <p:cNvPr id="19459" name="Picture 4" descr="brooklyn%20bridge%20188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1905000"/>
            <a:ext cx="184467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>
            <a:normAutofit fontScale="77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Thomas Edison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1883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Perfected and patented the incandescent light bulb 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Later invented the entire process for producing and distributing electricity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endParaRPr lang="en-US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Uses of electricity</a:t>
            </a:r>
          </a:p>
          <a:p>
            <a:pPr marL="971550" lvl="1" indent="-514350" eaLnBrk="1" fontAlgn="auto" hangingPunct="1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Industrial machines</a:t>
            </a:r>
          </a:p>
          <a:p>
            <a:pPr marL="971550" lvl="1" indent="-514350" eaLnBrk="1" fontAlgn="auto" hangingPunct="1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Lighting for factories</a:t>
            </a:r>
          </a:p>
          <a:p>
            <a:pPr marL="971550" lvl="1" indent="-514350" eaLnBrk="1" fontAlgn="auto" hangingPunct="1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Factories could now be located wherever</a:t>
            </a:r>
          </a:p>
          <a:p>
            <a:pPr marL="971550" lvl="1" indent="-514350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endParaRPr lang="en-US" dirty="0" smtClean="0"/>
          </a:p>
        </p:txBody>
      </p:sp>
      <p:pic>
        <p:nvPicPr>
          <p:cNvPr id="20482" name="Content Placeholder 4" descr="Thomas-Edison-lightbulb-moment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800600" y="1524000"/>
            <a:ext cx="3810000" cy="4572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Power of Electricity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/>
          <a:p>
            <a:pPr eaLnBrk="1" hangingPunct="1"/>
            <a:r>
              <a:rPr lang="en-US" smtClean="0"/>
              <a:t>Christopher Sholes</a:t>
            </a:r>
          </a:p>
          <a:p>
            <a:pPr lvl="1" eaLnBrk="1" hangingPunct="1"/>
            <a:r>
              <a:rPr lang="en-US" smtClean="0"/>
              <a:t>Invented the typewriter in 1867</a:t>
            </a:r>
          </a:p>
          <a:p>
            <a:pPr lvl="1" eaLnBrk="1" hangingPunct="1">
              <a:buFont typeface="Verdana" pitchFamily="34" charset="0"/>
              <a:buNone/>
            </a:pPr>
            <a:endParaRPr lang="en-US" smtClean="0"/>
          </a:p>
          <a:p>
            <a:pPr eaLnBrk="1" hangingPunct="1"/>
            <a:r>
              <a:rPr lang="en-US" smtClean="0"/>
              <a:t>Alexander Graham Bell</a:t>
            </a:r>
          </a:p>
          <a:p>
            <a:pPr lvl="1" eaLnBrk="1" hangingPunct="1"/>
            <a:r>
              <a:rPr lang="en-US" smtClean="0"/>
              <a:t>Invented the telephone</a:t>
            </a:r>
          </a:p>
          <a:p>
            <a:pPr lvl="1" eaLnBrk="1" hangingPunct="1"/>
            <a:r>
              <a:rPr lang="en-US" smtClean="0"/>
              <a:t>The most important invention next to the light bulb</a:t>
            </a:r>
          </a:p>
        </p:txBody>
      </p:sp>
      <p:pic>
        <p:nvPicPr>
          <p:cNvPr id="21506" name="Content Placeholder 6" descr="AlexanderGrahamBell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562600" y="3733800"/>
            <a:ext cx="2333625" cy="264795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Inventions Change Lifestyles</a:t>
            </a:r>
            <a:endParaRPr lang="en-US" dirty="0"/>
          </a:p>
        </p:txBody>
      </p:sp>
      <p:pic>
        <p:nvPicPr>
          <p:cNvPr id="21508" name="Picture 5" descr="ExplorePAHistory-a0l3a6-a_34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1447800"/>
            <a:ext cx="15113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7" descr="Sholes_typewrit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1524000"/>
            <a:ext cx="16446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These inventions allowed for greater amounts of office jobs…</a:t>
            </a:r>
          </a:p>
          <a:p>
            <a:pPr eaLnBrk="1" hangingPunct="1"/>
            <a:r>
              <a:rPr lang="en-US" smtClean="0"/>
              <a:t>…This opened up more jobs for women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1870- 5% of office workers were women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1910- 40% of office workers were women</a:t>
            </a:r>
          </a:p>
          <a:p>
            <a:pPr eaLnBrk="1" hangingPunct="1">
              <a:buFont typeface="Wingdings 3" pitchFamily="18" charset="2"/>
              <a:buNone/>
            </a:pPr>
            <a:endParaRPr lang="en-US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Women At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304800" y="304800"/>
            <a:ext cx="8686800" cy="392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 smtClean="0"/>
              <a:t>DISCUSSION STARTER</a:t>
            </a:r>
            <a:endParaRPr lang="en-US" sz="6000" b="1" dirty="0"/>
          </a:p>
          <a:p>
            <a:pPr>
              <a:spcBef>
                <a:spcPct val="50000"/>
              </a:spcBef>
            </a:pPr>
            <a:r>
              <a:rPr lang="en-US" sz="5400" b="1" dirty="0"/>
              <a:t>Are we still in the middle of the Industrial Age today?  Why or Why not?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2096</TotalTime>
  <Words>1087</Words>
  <Application>Microsoft Office PowerPoint</Application>
  <PresentationFormat>On-screen Show (4:3)</PresentationFormat>
  <Paragraphs>196</Paragraphs>
  <Slides>28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The Expansion of Industry</vt:lpstr>
      <vt:lpstr>Setting the Stage</vt:lpstr>
      <vt:lpstr>Black Gold</vt:lpstr>
      <vt:lpstr>Bessemer Steel Process</vt:lpstr>
      <vt:lpstr>New Uses for Steel</vt:lpstr>
      <vt:lpstr>The Power of Electricity</vt:lpstr>
      <vt:lpstr>Inventions Change Lifestyles</vt:lpstr>
      <vt:lpstr>Women At Work</vt:lpstr>
      <vt:lpstr>PowerPoint Presentation</vt:lpstr>
      <vt:lpstr>The Age of the Railroads</vt:lpstr>
      <vt:lpstr>Railroads Span Time and Space</vt:lpstr>
      <vt:lpstr>Romance and Reality</vt:lpstr>
      <vt:lpstr>Railroad Time</vt:lpstr>
      <vt:lpstr>PowerPoint Presentation</vt:lpstr>
      <vt:lpstr>The Grangers</vt:lpstr>
      <vt:lpstr>Interstate Commerce Act</vt:lpstr>
      <vt:lpstr>3-2-1</vt:lpstr>
      <vt:lpstr>Big Business and Labor</vt:lpstr>
      <vt:lpstr>Andrew Carnegie</vt:lpstr>
      <vt:lpstr>Carnegie’s Success</vt:lpstr>
      <vt:lpstr>Social Darwinism</vt:lpstr>
      <vt:lpstr>Types of Businesses</vt:lpstr>
      <vt:lpstr>Monopolies</vt:lpstr>
      <vt:lpstr>Sherman Antitrust Act</vt:lpstr>
      <vt:lpstr>Labor Unions</vt:lpstr>
      <vt:lpstr>Union Movement Diverge</vt:lpstr>
      <vt:lpstr>Socialism</vt:lpstr>
      <vt:lpstr>Strikes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Expansion of Industry</dc:title>
  <dc:creator>Matt</dc:creator>
  <cp:lastModifiedBy>Mays, Gregg A.</cp:lastModifiedBy>
  <cp:revision>26</cp:revision>
  <dcterms:created xsi:type="dcterms:W3CDTF">2008-10-29T02:31:13Z</dcterms:created>
  <dcterms:modified xsi:type="dcterms:W3CDTF">2015-09-30T15:10:04Z</dcterms:modified>
</cp:coreProperties>
</file>